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16" r:id="rId1"/>
  </p:sldMasterIdLst>
  <p:notesMasterIdLst>
    <p:notesMasterId r:id="rId59"/>
  </p:notesMasterIdLst>
  <p:handoutMasterIdLst>
    <p:handoutMasterId r:id="rId60"/>
  </p:handoutMasterIdLst>
  <p:sldIdLst>
    <p:sldId id="319" r:id="rId2"/>
    <p:sldId id="257" r:id="rId3"/>
    <p:sldId id="393" r:id="rId4"/>
    <p:sldId id="643" r:id="rId5"/>
    <p:sldId id="644" r:id="rId6"/>
    <p:sldId id="645" r:id="rId7"/>
    <p:sldId id="578" r:id="rId8"/>
    <p:sldId id="628" r:id="rId9"/>
    <p:sldId id="633" r:id="rId10"/>
    <p:sldId id="629" r:id="rId11"/>
    <p:sldId id="630" r:id="rId12"/>
    <p:sldId id="631" r:id="rId13"/>
    <p:sldId id="640" r:id="rId14"/>
    <p:sldId id="634" r:id="rId15"/>
    <p:sldId id="603" r:id="rId16"/>
    <p:sldId id="632" r:id="rId17"/>
    <p:sldId id="607" r:id="rId18"/>
    <p:sldId id="395" r:id="rId19"/>
    <p:sldId id="636" r:id="rId20"/>
    <p:sldId id="581" r:id="rId21"/>
    <p:sldId id="638" r:id="rId22"/>
    <p:sldId id="635" r:id="rId23"/>
    <p:sldId id="639" r:id="rId24"/>
    <p:sldId id="523" r:id="rId25"/>
    <p:sldId id="605" r:id="rId26"/>
    <p:sldId id="641" r:id="rId27"/>
    <p:sldId id="606" r:id="rId28"/>
    <p:sldId id="642" r:id="rId29"/>
    <p:sldId id="582" r:id="rId30"/>
    <p:sldId id="611" r:id="rId31"/>
    <p:sldId id="646" r:id="rId32"/>
    <p:sldId id="610" r:id="rId33"/>
    <p:sldId id="612" r:id="rId34"/>
    <p:sldId id="613" r:id="rId35"/>
    <p:sldId id="590" r:id="rId36"/>
    <p:sldId id="615" r:id="rId37"/>
    <p:sldId id="616" r:id="rId38"/>
    <p:sldId id="592" r:id="rId39"/>
    <p:sldId id="618" r:id="rId40"/>
    <p:sldId id="525" r:id="rId41"/>
    <p:sldId id="593" r:id="rId42"/>
    <p:sldId id="647" r:id="rId43"/>
    <p:sldId id="619" r:id="rId44"/>
    <p:sldId id="648" r:id="rId45"/>
    <p:sldId id="621" r:id="rId46"/>
    <p:sldId id="551" r:id="rId47"/>
    <p:sldId id="552" r:id="rId48"/>
    <p:sldId id="597" r:id="rId49"/>
    <p:sldId id="596" r:id="rId50"/>
    <p:sldId id="623" r:id="rId51"/>
    <p:sldId id="624" r:id="rId52"/>
    <p:sldId id="649" r:id="rId53"/>
    <p:sldId id="626" r:id="rId54"/>
    <p:sldId id="627" r:id="rId55"/>
    <p:sldId id="650" r:id="rId56"/>
    <p:sldId id="390" r:id="rId57"/>
    <p:sldId id="391" r:id="rId5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222"/>
    <a:srgbClr val="FFFFFF"/>
    <a:srgbClr val="18B2B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B6291B-C658-47EA-AE8B-CDE2EC32DBC1}" v="7" dt="2024-02-07T13:25:24.5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73" autoAdjust="0"/>
    <p:restoredTop sz="94595" autoAdjust="0"/>
  </p:normalViewPr>
  <p:slideViewPr>
    <p:cSldViewPr>
      <p:cViewPr varScale="1">
        <p:scale>
          <a:sx n="104" d="100"/>
          <a:sy n="104" d="100"/>
        </p:scale>
        <p:origin x="12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922"/>
    </p:cViewPr>
  </p:sorterViewPr>
  <p:notesViewPr>
    <p:cSldViewPr>
      <p:cViewPr varScale="1">
        <p:scale>
          <a:sx n="70" d="100"/>
          <a:sy n="70" d="100"/>
        </p:scale>
        <p:origin x="-14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4004055F-36BD-5B3C-95DD-BFDF003D093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solidFill>
                  <a:schemeClr val="tx1"/>
                </a:solidFill>
                <a:latin typeface="+mn-lt"/>
              </a:defRPr>
            </a:lvl1pPr>
          </a:lstStyle>
          <a:p>
            <a:pPr>
              <a:defRPr/>
            </a:pPr>
            <a:endParaRPr lang="en-US"/>
          </a:p>
        </p:txBody>
      </p:sp>
      <p:sp>
        <p:nvSpPr>
          <p:cNvPr id="122883" name="Rectangle 3">
            <a:extLst>
              <a:ext uri="{FF2B5EF4-FFF2-40B4-BE49-F238E27FC236}">
                <a16:creationId xmlns:a16="http://schemas.microsoft.com/office/drawing/2014/main" id="{A9346E1C-CE0C-53F7-9D0C-7D646A9D972E}"/>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solidFill>
                  <a:schemeClr val="tx1"/>
                </a:solidFill>
                <a:latin typeface="+mn-lt"/>
              </a:defRPr>
            </a:lvl1pPr>
          </a:lstStyle>
          <a:p>
            <a:pPr>
              <a:defRPr/>
            </a:pPr>
            <a:endParaRPr lang="en-US"/>
          </a:p>
        </p:txBody>
      </p:sp>
      <p:sp>
        <p:nvSpPr>
          <p:cNvPr id="122884" name="Rectangle 4">
            <a:extLst>
              <a:ext uri="{FF2B5EF4-FFF2-40B4-BE49-F238E27FC236}">
                <a16:creationId xmlns:a16="http://schemas.microsoft.com/office/drawing/2014/main" id="{24CA3F2D-FB59-6D99-4357-60CDACF3D9C1}"/>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solidFill>
                  <a:schemeClr val="tx1"/>
                </a:solidFill>
                <a:latin typeface="+mn-lt"/>
              </a:defRPr>
            </a:lvl1pPr>
          </a:lstStyle>
          <a:p>
            <a:pPr>
              <a:defRPr/>
            </a:pPr>
            <a:endParaRPr lang="en-US"/>
          </a:p>
        </p:txBody>
      </p:sp>
      <p:sp>
        <p:nvSpPr>
          <p:cNvPr id="122885" name="Rectangle 5">
            <a:extLst>
              <a:ext uri="{FF2B5EF4-FFF2-40B4-BE49-F238E27FC236}">
                <a16:creationId xmlns:a16="http://schemas.microsoft.com/office/drawing/2014/main" id="{1BFFA537-A61B-D8F7-D824-9FC63FEB8014}"/>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solidFill>
                  <a:schemeClr val="tx1"/>
                </a:solidFill>
                <a:latin typeface="+mn-lt"/>
              </a:defRPr>
            </a:lvl1pPr>
          </a:lstStyle>
          <a:p>
            <a:pPr>
              <a:defRPr/>
            </a:pPr>
            <a:fld id="{49E8953E-7369-401E-8D44-5F330BDFB8A2}"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21C537B4-0F88-9121-B986-A71B2AE8E8D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solidFill>
                  <a:schemeClr val="tx1"/>
                </a:solidFill>
                <a:latin typeface="+mn-lt"/>
              </a:defRPr>
            </a:lvl1pPr>
          </a:lstStyle>
          <a:p>
            <a:pPr>
              <a:defRPr/>
            </a:pPr>
            <a:endParaRPr lang="en-US"/>
          </a:p>
        </p:txBody>
      </p:sp>
      <p:sp>
        <p:nvSpPr>
          <p:cNvPr id="64515" name="Rectangle 3">
            <a:extLst>
              <a:ext uri="{FF2B5EF4-FFF2-40B4-BE49-F238E27FC236}">
                <a16:creationId xmlns:a16="http://schemas.microsoft.com/office/drawing/2014/main" id="{B556DF87-B8BF-1FA3-BFC3-E23F741CB40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solidFill>
                  <a:schemeClr val="tx1"/>
                </a:solidFill>
                <a:latin typeface="+mn-lt"/>
              </a:defRPr>
            </a:lvl1pPr>
          </a:lstStyle>
          <a:p>
            <a:pPr>
              <a:defRPr/>
            </a:pPr>
            <a:endParaRPr lang="en-US"/>
          </a:p>
        </p:txBody>
      </p:sp>
      <p:sp>
        <p:nvSpPr>
          <p:cNvPr id="28676" name="Rectangle 4">
            <a:extLst>
              <a:ext uri="{FF2B5EF4-FFF2-40B4-BE49-F238E27FC236}">
                <a16:creationId xmlns:a16="http://schemas.microsoft.com/office/drawing/2014/main" id="{75DF8FDB-21A7-0C75-71BA-CB92E5AFF15D}"/>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7" name="Rectangle 5">
            <a:extLst>
              <a:ext uri="{FF2B5EF4-FFF2-40B4-BE49-F238E27FC236}">
                <a16:creationId xmlns:a16="http://schemas.microsoft.com/office/drawing/2014/main" id="{388D01BD-E4D7-711E-C6F5-C3B1735B9642}"/>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4518" name="Rectangle 6">
            <a:extLst>
              <a:ext uri="{FF2B5EF4-FFF2-40B4-BE49-F238E27FC236}">
                <a16:creationId xmlns:a16="http://schemas.microsoft.com/office/drawing/2014/main" id="{D0286FB3-CA95-3CAF-A18F-5C2617BC6E7F}"/>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solidFill>
                  <a:schemeClr val="tx1"/>
                </a:solidFill>
                <a:latin typeface="+mn-lt"/>
              </a:defRPr>
            </a:lvl1pPr>
          </a:lstStyle>
          <a:p>
            <a:pPr>
              <a:defRPr/>
            </a:pPr>
            <a:endParaRPr lang="en-US"/>
          </a:p>
        </p:txBody>
      </p:sp>
      <p:sp>
        <p:nvSpPr>
          <p:cNvPr id="64519" name="Rectangle 7">
            <a:extLst>
              <a:ext uri="{FF2B5EF4-FFF2-40B4-BE49-F238E27FC236}">
                <a16:creationId xmlns:a16="http://schemas.microsoft.com/office/drawing/2014/main" id="{460ABE96-B7D3-13D9-D468-054FB26579C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solidFill>
                  <a:schemeClr val="tx1"/>
                </a:solidFill>
                <a:latin typeface="+mn-lt"/>
              </a:defRPr>
            </a:lvl1pPr>
          </a:lstStyle>
          <a:p>
            <a:pPr>
              <a:defRPr/>
            </a:pPr>
            <a:fld id="{B0261993-046A-4A7B-AAAA-FBF02311B86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CF0DA6F6-FAE9-A3B7-846A-E32D3CF084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88850111-AAC2-43C4-8B5C-91375C799CB9}" type="slidenum">
              <a:rPr lang="en-US" altLang="en-US" smtClean="0"/>
              <a:pPr fontAlgn="base">
                <a:spcBef>
                  <a:spcPct val="0"/>
                </a:spcBef>
                <a:spcAft>
                  <a:spcPct val="0"/>
                </a:spcAft>
              </a:pPr>
              <a:t>1</a:t>
            </a:fld>
            <a:endParaRPr lang="en-US" altLang="en-US"/>
          </a:p>
        </p:txBody>
      </p:sp>
      <p:sp>
        <p:nvSpPr>
          <p:cNvPr id="31747" name="Rectangle 2">
            <a:extLst>
              <a:ext uri="{FF2B5EF4-FFF2-40B4-BE49-F238E27FC236}">
                <a16:creationId xmlns:a16="http://schemas.microsoft.com/office/drawing/2014/main" id="{800C6018-AF0B-3EED-9F2B-B661A2FF519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FA64D4AD-AF85-42AB-FAF8-713BDA1E0B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66FB5347-F138-CC8F-CCFC-A19FE3FE10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7044A11E-2CC6-4333-825A-92AA2609BFCB}" type="slidenum">
              <a:rPr lang="en-US" altLang="en-US" smtClean="0"/>
              <a:pPr fontAlgn="base">
                <a:spcBef>
                  <a:spcPct val="0"/>
                </a:spcBef>
                <a:spcAft>
                  <a:spcPct val="0"/>
                </a:spcAft>
              </a:pPr>
              <a:t>10</a:t>
            </a:fld>
            <a:endParaRPr lang="en-US" altLang="en-US"/>
          </a:p>
        </p:txBody>
      </p:sp>
      <p:sp>
        <p:nvSpPr>
          <p:cNvPr id="44035" name="Rectangle 2">
            <a:extLst>
              <a:ext uri="{FF2B5EF4-FFF2-40B4-BE49-F238E27FC236}">
                <a16:creationId xmlns:a16="http://schemas.microsoft.com/office/drawing/2014/main" id="{E0F6D503-580F-D4A7-553B-6424DE953D3C}"/>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3D2AF466-4B2F-49ED-EF0E-68AE6E1D11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C4FA26D4-6698-D6E5-C34E-6C753B177F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79392145-930F-4841-BABC-92B4E399D5BB}" type="slidenum">
              <a:rPr lang="en-US" altLang="en-US" smtClean="0"/>
              <a:pPr fontAlgn="base">
                <a:spcBef>
                  <a:spcPct val="0"/>
                </a:spcBef>
                <a:spcAft>
                  <a:spcPct val="0"/>
                </a:spcAft>
              </a:pPr>
              <a:t>11</a:t>
            </a:fld>
            <a:endParaRPr lang="en-US" altLang="en-US"/>
          </a:p>
        </p:txBody>
      </p:sp>
      <p:sp>
        <p:nvSpPr>
          <p:cNvPr id="46083" name="Rectangle 2">
            <a:extLst>
              <a:ext uri="{FF2B5EF4-FFF2-40B4-BE49-F238E27FC236}">
                <a16:creationId xmlns:a16="http://schemas.microsoft.com/office/drawing/2014/main" id="{E8795A8B-6255-B4F6-C876-6306488F96F2}"/>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DEF9E118-428E-094E-0F6C-E83E3AFAF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5F265539-D446-B3EB-F209-CDF392C441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A3C2230A-0AFD-4FF5-B004-C4D0B83F66F4}" type="slidenum">
              <a:rPr lang="en-US" altLang="en-US" smtClean="0"/>
              <a:pPr fontAlgn="base">
                <a:spcBef>
                  <a:spcPct val="0"/>
                </a:spcBef>
                <a:spcAft>
                  <a:spcPct val="0"/>
                </a:spcAft>
              </a:pPr>
              <a:t>12</a:t>
            </a:fld>
            <a:endParaRPr lang="en-US" altLang="en-US"/>
          </a:p>
        </p:txBody>
      </p:sp>
      <p:sp>
        <p:nvSpPr>
          <p:cNvPr id="48131" name="Rectangle 2">
            <a:extLst>
              <a:ext uri="{FF2B5EF4-FFF2-40B4-BE49-F238E27FC236}">
                <a16:creationId xmlns:a16="http://schemas.microsoft.com/office/drawing/2014/main" id="{6E52A135-9C14-66DC-8579-3FA1A560F1DB}"/>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C27F0064-122B-CAC3-0EA7-6EB941437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4A17B-8A07-0340-5315-135A68AB9898}"/>
            </a:ext>
          </a:extLst>
        </p:cNvPr>
        <p:cNvGrpSpPr/>
        <p:nvPr/>
      </p:nvGrpSpPr>
      <p:grpSpPr>
        <a:xfrm>
          <a:off x="0" y="0"/>
          <a:ext cx="0" cy="0"/>
          <a:chOff x="0" y="0"/>
          <a:chExt cx="0" cy="0"/>
        </a:xfrm>
      </p:grpSpPr>
      <p:sp>
        <p:nvSpPr>
          <p:cNvPr id="48130" name="Rectangle 7">
            <a:extLst>
              <a:ext uri="{FF2B5EF4-FFF2-40B4-BE49-F238E27FC236}">
                <a16:creationId xmlns:a16="http://schemas.microsoft.com/office/drawing/2014/main" id="{ED8754FD-E140-C1AF-6170-3BA428D1AD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A3C2230A-0AFD-4FF5-B004-C4D0B83F66F4}" type="slidenum">
              <a:rPr lang="en-US" altLang="en-US" smtClean="0"/>
              <a:pPr fontAlgn="base">
                <a:spcBef>
                  <a:spcPct val="0"/>
                </a:spcBef>
                <a:spcAft>
                  <a:spcPct val="0"/>
                </a:spcAft>
              </a:pPr>
              <a:t>13</a:t>
            </a:fld>
            <a:endParaRPr lang="en-US" altLang="en-US"/>
          </a:p>
        </p:txBody>
      </p:sp>
      <p:sp>
        <p:nvSpPr>
          <p:cNvPr id="48131" name="Rectangle 2">
            <a:extLst>
              <a:ext uri="{FF2B5EF4-FFF2-40B4-BE49-F238E27FC236}">
                <a16:creationId xmlns:a16="http://schemas.microsoft.com/office/drawing/2014/main" id="{0260691B-68D5-386E-231E-4630EE419BC4}"/>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99E05273-9865-BA79-84A9-98845E8572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1521972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35AE120F-5BD6-4AA9-2BFC-296B523FD9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49A3A138-F9C9-4ABE-ADB9-587CA08CCE02}" type="slidenum">
              <a:rPr lang="en-US" altLang="en-US" smtClean="0"/>
              <a:pPr fontAlgn="base">
                <a:spcBef>
                  <a:spcPct val="0"/>
                </a:spcBef>
                <a:spcAft>
                  <a:spcPct val="0"/>
                </a:spcAft>
              </a:pPr>
              <a:t>14</a:t>
            </a:fld>
            <a:endParaRPr lang="en-US" altLang="en-US"/>
          </a:p>
        </p:txBody>
      </p:sp>
      <p:sp>
        <p:nvSpPr>
          <p:cNvPr id="50179" name="Rectangle 2">
            <a:extLst>
              <a:ext uri="{FF2B5EF4-FFF2-40B4-BE49-F238E27FC236}">
                <a16:creationId xmlns:a16="http://schemas.microsoft.com/office/drawing/2014/main" id="{2C3C3953-E909-7AFF-D54B-F50F984F8565}"/>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B6DECF70-1985-05D0-3A6A-63D697047F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D1996BA5-DEE3-54F3-FD6A-589C3819D0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FE2B6A75-A35D-4772-A0B9-16B9E29A58EF}" type="slidenum">
              <a:rPr lang="en-US" altLang="en-US" smtClean="0"/>
              <a:pPr fontAlgn="base">
                <a:spcBef>
                  <a:spcPct val="0"/>
                </a:spcBef>
                <a:spcAft>
                  <a:spcPct val="0"/>
                </a:spcAft>
              </a:pPr>
              <a:t>15</a:t>
            </a:fld>
            <a:endParaRPr lang="en-US" altLang="en-US"/>
          </a:p>
        </p:txBody>
      </p:sp>
      <p:sp>
        <p:nvSpPr>
          <p:cNvPr id="52227" name="Rectangle 2">
            <a:extLst>
              <a:ext uri="{FF2B5EF4-FFF2-40B4-BE49-F238E27FC236}">
                <a16:creationId xmlns:a16="http://schemas.microsoft.com/office/drawing/2014/main" id="{914576F4-3DE0-AC9B-CDB3-3257013CCD69}"/>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95DBB6FE-55A2-57F4-A40C-BCDA0D9C03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3B029FDB-AF53-6FAB-3489-E062AC71B9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4B86AE83-1054-4E64-B7A0-87508890B866}" type="slidenum">
              <a:rPr lang="en-US" altLang="en-US" smtClean="0"/>
              <a:pPr fontAlgn="base">
                <a:spcBef>
                  <a:spcPct val="0"/>
                </a:spcBef>
                <a:spcAft>
                  <a:spcPct val="0"/>
                </a:spcAft>
              </a:pPr>
              <a:t>16</a:t>
            </a:fld>
            <a:endParaRPr lang="en-US" altLang="en-US"/>
          </a:p>
        </p:txBody>
      </p:sp>
      <p:sp>
        <p:nvSpPr>
          <p:cNvPr id="54275" name="Rectangle 2">
            <a:extLst>
              <a:ext uri="{FF2B5EF4-FFF2-40B4-BE49-F238E27FC236}">
                <a16:creationId xmlns:a16="http://schemas.microsoft.com/office/drawing/2014/main" id="{5AF47A41-5343-848E-49C6-627C6F46FFA4}"/>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7FE1EBD5-B831-386D-5D0B-79D7151F4D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37FD2FD6-6939-3188-5ED8-53DF62778D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E5A7E46B-7D82-4255-8948-A2D380F02D36}" type="slidenum">
              <a:rPr lang="en-US" altLang="en-US" smtClean="0"/>
              <a:pPr fontAlgn="base">
                <a:spcBef>
                  <a:spcPct val="0"/>
                </a:spcBef>
                <a:spcAft>
                  <a:spcPct val="0"/>
                </a:spcAft>
              </a:pPr>
              <a:t>17</a:t>
            </a:fld>
            <a:endParaRPr lang="en-US" altLang="en-US"/>
          </a:p>
        </p:txBody>
      </p:sp>
      <p:sp>
        <p:nvSpPr>
          <p:cNvPr id="76803" name="Rectangle 2">
            <a:extLst>
              <a:ext uri="{FF2B5EF4-FFF2-40B4-BE49-F238E27FC236}">
                <a16:creationId xmlns:a16="http://schemas.microsoft.com/office/drawing/2014/main" id="{69DA8874-A116-18B1-8C31-66CBD3C447A4}"/>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5257C057-4EEF-3064-E0CA-558105ACB5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F8DD4B1C-96C6-AA45-CC60-B9E34D4765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8E54D77D-7B4A-4A62-B7B9-3A8CEF270996}" type="slidenum">
              <a:rPr lang="en-US" altLang="en-US" smtClean="0"/>
              <a:pPr fontAlgn="base">
                <a:spcBef>
                  <a:spcPct val="0"/>
                </a:spcBef>
                <a:spcAft>
                  <a:spcPct val="0"/>
                </a:spcAft>
              </a:pPr>
              <a:t>18</a:t>
            </a:fld>
            <a:endParaRPr lang="en-US" altLang="en-US"/>
          </a:p>
        </p:txBody>
      </p:sp>
      <p:sp>
        <p:nvSpPr>
          <p:cNvPr id="56323" name="Rectangle 2">
            <a:extLst>
              <a:ext uri="{FF2B5EF4-FFF2-40B4-BE49-F238E27FC236}">
                <a16:creationId xmlns:a16="http://schemas.microsoft.com/office/drawing/2014/main" id="{A1E80E3D-3E12-0353-96EC-7FE280EB7C24}"/>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1293545F-F53F-AA5D-674A-25A79D34B2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E9EB32C8-6F24-F9F8-DEF4-5C463ED21D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22335101-3143-43FF-8E31-2033ADAAAB46}" type="slidenum">
              <a:rPr lang="en-US" altLang="en-US" smtClean="0"/>
              <a:pPr fontAlgn="base">
                <a:spcBef>
                  <a:spcPct val="0"/>
                </a:spcBef>
                <a:spcAft>
                  <a:spcPct val="0"/>
                </a:spcAft>
              </a:pPr>
              <a:t>19</a:t>
            </a:fld>
            <a:endParaRPr lang="en-US" altLang="en-US"/>
          </a:p>
        </p:txBody>
      </p:sp>
      <p:sp>
        <p:nvSpPr>
          <p:cNvPr id="58371" name="Rectangle 2">
            <a:extLst>
              <a:ext uri="{FF2B5EF4-FFF2-40B4-BE49-F238E27FC236}">
                <a16:creationId xmlns:a16="http://schemas.microsoft.com/office/drawing/2014/main" id="{9BFEFE7F-D1D1-B00B-85FA-C06CB51D138B}"/>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D965560D-29C0-03B5-CF0B-0BC52D5CC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F62A349-8420-5ED7-2174-9B6193F477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27B62A4B-19D2-4AEE-8893-7FEB7C215C83}" type="slidenum">
              <a:rPr lang="en-US" altLang="en-US" smtClean="0"/>
              <a:pPr fontAlgn="base">
                <a:spcBef>
                  <a:spcPct val="0"/>
                </a:spcBef>
                <a:spcAft>
                  <a:spcPct val="0"/>
                </a:spcAft>
              </a:pPr>
              <a:t>2</a:t>
            </a:fld>
            <a:endParaRPr lang="en-US" altLang="en-US"/>
          </a:p>
        </p:txBody>
      </p:sp>
      <p:sp>
        <p:nvSpPr>
          <p:cNvPr id="33795" name="Rectangle 2">
            <a:extLst>
              <a:ext uri="{FF2B5EF4-FFF2-40B4-BE49-F238E27FC236}">
                <a16:creationId xmlns:a16="http://schemas.microsoft.com/office/drawing/2014/main" id="{64656953-348B-905B-5DE2-5F1BE18CC49D}"/>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B1BD39A0-859F-2863-FD10-B816C70F9F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8CF96FFB-AB4C-0C4E-D7E9-2DFFF3C4DD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6536AB8A-8A2A-4945-AEEF-7FC6662B9EAA}" type="slidenum">
              <a:rPr lang="en-US" altLang="en-US" smtClean="0"/>
              <a:pPr fontAlgn="base">
                <a:spcBef>
                  <a:spcPct val="0"/>
                </a:spcBef>
                <a:spcAft>
                  <a:spcPct val="0"/>
                </a:spcAft>
              </a:pPr>
              <a:t>20</a:t>
            </a:fld>
            <a:endParaRPr lang="en-US" altLang="en-US"/>
          </a:p>
        </p:txBody>
      </p:sp>
      <p:sp>
        <p:nvSpPr>
          <p:cNvPr id="74755" name="Rectangle 2">
            <a:extLst>
              <a:ext uri="{FF2B5EF4-FFF2-40B4-BE49-F238E27FC236}">
                <a16:creationId xmlns:a16="http://schemas.microsoft.com/office/drawing/2014/main" id="{32BD0D0E-B182-A523-1F66-C85D7C10521E}"/>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BBE80706-4DD1-2C26-F05D-3B2E3791E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D8DEBF5B-6B02-11F3-0785-7E1312C1F0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ECB5A572-F904-4E35-BCAD-FBE43B13D3BA}" type="slidenum">
              <a:rPr lang="en-US" altLang="en-US" smtClean="0"/>
              <a:pPr fontAlgn="base">
                <a:spcBef>
                  <a:spcPct val="0"/>
                </a:spcBef>
                <a:spcAft>
                  <a:spcPct val="0"/>
                </a:spcAft>
              </a:pPr>
              <a:t>21</a:t>
            </a:fld>
            <a:endParaRPr lang="en-US" altLang="en-US"/>
          </a:p>
        </p:txBody>
      </p:sp>
      <p:sp>
        <p:nvSpPr>
          <p:cNvPr id="60419" name="Rectangle 2">
            <a:extLst>
              <a:ext uri="{FF2B5EF4-FFF2-40B4-BE49-F238E27FC236}">
                <a16:creationId xmlns:a16="http://schemas.microsoft.com/office/drawing/2014/main" id="{3A63E0B0-9ABA-422C-9DCB-82E668CBCD54}"/>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44C86F67-9046-1509-ADA9-BFA79F8825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9E9130FD-B1FB-D5EA-D547-243496E1B9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F162A81D-447F-4EEC-B7FA-DFDC16DB7943}" type="slidenum">
              <a:rPr lang="en-US" altLang="en-US" smtClean="0"/>
              <a:pPr fontAlgn="base">
                <a:spcBef>
                  <a:spcPct val="0"/>
                </a:spcBef>
                <a:spcAft>
                  <a:spcPct val="0"/>
                </a:spcAft>
              </a:pPr>
              <a:t>22</a:t>
            </a:fld>
            <a:endParaRPr lang="en-US" altLang="en-US"/>
          </a:p>
        </p:txBody>
      </p:sp>
      <p:sp>
        <p:nvSpPr>
          <p:cNvPr id="62467" name="Rectangle 2">
            <a:extLst>
              <a:ext uri="{FF2B5EF4-FFF2-40B4-BE49-F238E27FC236}">
                <a16:creationId xmlns:a16="http://schemas.microsoft.com/office/drawing/2014/main" id="{58D2E494-4D17-B2B6-5756-B421C18845E3}"/>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426A9D5A-C508-FF86-7249-6A0026DF11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2BDB4BD1-EAAA-E2DA-8797-D378DA082B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CDCB715D-8AC5-4A60-AF97-5AAB6F09FA1C}" type="slidenum">
              <a:rPr lang="en-US" altLang="en-US" smtClean="0"/>
              <a:pPr fontAlgn="base">
                <a:spcBef>
                  <a:spcPct val="0"/>
                </a:spcBef>
                <a:spcAft>
                  <a:spcPct val="0"/>
                </a:spcAft>
              </a:pPr>
              <a:t>23</a:t>
            </a:fld>
            <a:endParaRPr lang="en-US" altLang="en-US"/>
          </a:p>
        </p:txBody>
      </p:sp>
      <p:sp>
        <p:nvSpPr>
          <p:cNvPr id="64515" name="Rectangle 2">
            <a:extLst>
              <a:ext uri="{FF2B5EF4-FFF2-40B4-BE49-F238E27FC236}">
                <a16:creationId xmlns:a16="http://schemas.microsoft.com/office/drawing/2014/main" id="{7B8742F5-9282-2274-8D2B-A58C1923BE71}"/>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FE6BC903-BAD2-88F2-D843-99A57E1D38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47156E3E-9D71-A1AA-07B1-28D4A7CB66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FBC757CA-F4F6-49DB-B585-4FC3E10076B3}" type="slidenum">
              <a:rPr lang="en-US" altLang="en-US" smtClean="0"/>
              <a:pPr fontAlgn="base">
                <a:spcBef>
                  <a:spcPct val="0"/>
                </a:spcBef>
                <a:spcAft>
                  <a:spcPct val="0"/>
                </a:spcAft>
              </a:pPr>
              <a:t>24</a:t>
            </a:fld>
            <a:endParaRPr lang="en-US" altLang="en-US"/>
          </a:p>
        </p:txBody>
      </p:sp>
      <p:sp>
        <p:nvSpPr>
          <p:cNvPr id="66563" name="Rectangle 2">
            <a:extLst>
              <a:ext uri="{FF2B5EF4-FFF2-40B4-BE49-F238E27FC236}">
                <a16:creationId xmlns:a16="http://schemas.microsoft.com/office/drawing/2014/main" id="{6C3EEDDA-5B2E-E5A5-833F-660B6A444D13}"/>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63ABFE55-4BDC-91BE-A7A0-EB73829639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9F67EDCB-8248-BA84-E8ED-B2F304ACA6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94FF1239-D405-4000-937A-B6D03FC0F1C6}" type="slidenum">
              <a:rPr lang="en-US" altLang="en-US" smtClean="0"/>
              <a:pPr fontAlgn="base">
                <a:spcBef>
                  <a:spcPct val="0"/>
                </a:spcBef>
                <a:spcAft>
                  <a:spcPct val="0"/>
                </a:spcAft>
              </a:pPr>
              <a:t>25</a:t>
            </a:fld>
            <a:endParaRPr lang="en-US" altLang="en-US"/>
          </a:p>
        </p:txBody>
      </p:sp>
      <p:sp>
        <p:nvSpPr>
          <p:cNvPr id="70659" name="Rectangle 2">
            <a:extLst>
              <a:ext uri="{FF2B5EF4-FFF2-40B4-BE49-F238E27FC236}">
                <a16:creationId xmlns:a16="http://schemas.microsoft.com/office/drawing/2014/main" id="{D2151DCF-9CFC-7855-E6E9-34ED4DEF2805}"/>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C4458D85-5FE2-BCF2-FDD0-5FD278D8A2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B50D3-4083-2B37-EDAB-45C3AF68917B}"/>
            </a:ext>
          </a:extLst>
        </p:cNvPr>
        <p:cNvGrpSpPr/>
        <p:nvPr/>
      </p:nvGrpSpPr>
      <p:grpSpPr>
        <a:xfrm>
          <a:off x="0" y="0"/>
          <a:ext cx="0" cy="0"/>
          <a:chOff x="0" y="0"/>
          <a:chExt cx="0" cy="0"/>
        </a:xfrm>
      </p:grpSpPr>
      <p:sp>
        <p:nvSpPr>
          <p:cNvPr id="70658" name="Rectangle 7">
            <a:extLst>
              <a:ext uri="{FF2B5EF4-FFF2-40B4-BE49-F238E27FC236}">
                <a16:creationId xmlns:a16="http://schemas.microsoft.com/office/drawing/2014/main" id="{FE8D1E3A-778D-8E64-7780-5F4C41BC51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94FF1239-D405-4000-937A-B6D03FC0F1C6}" type="slidenum">
              <a:rPr lang="en-US" altLang="en-US" smtClean="0"/>
              <a:pPr fontAlgn="base">
                <a:spcBef>
                  <a:spcPct val="0"/>
                </a:spcBef>
                <a:spcAft>
                  <a:spcPct val="0"/>
                </a:spcAft>
              </a:pPr>
              <a:t>26</a:t>
            </a:fld>
            <a:endParaRPr lang="en-US" altLang="en-US"/>
          </a:p>
        </p:txBody>
      </p:sp>
      <p:sp>
        <p:nvSpPr>
          <p:cNvPr id="70659" name="Rectangle 2">
            <a:extLst>
              <a:ext uri="{FF2B5EF4-FFF2-40B4-BE49-F238E27FC236}">
                <a16:creationId xmlns:a16="http://schemas.microsoft.com/office/drawing/2014/main" id="{7C862BD9-3807-1AD5-B428-C843BC31359D}"/>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3B15DB9-58FA-CD8D-44CA-A37FA361A0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1744373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D8BCE679-2B55-A480-2339-0D5D1CD4A2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204BB1DE-68A9-41BC-97F7-C872A0179C0C}" type="slidenum">
              <a:rPr lang="en-US" altLang="en-US" smtClean="0"/>
              <a:pPr fontAlgn="base">
                <a:spcBef>
                  <a:spcPct val="0"/>
                </a:spcBef>
                <a:spcAft>
                  <a:spcPct val="0"/>
                </a:spcAft>
              </a:pPr>
              <a:t>27</a:t>
            </a:fld>
            <a:endParaRPr lang="en-US" altLang="en-US"/>
          </a:p>
        </p:txBody>
      </p:sp>
      <p:sp>
        <p:nvSpPr>
          <p:cNvPr id="72707" name="Rectangle 2">
            <a:extLst>
              <a:ext uri="{FF2B5EF4-FFF2-40B4-BE49-F238E27FC236}">
                <a16:creationId xmlns:a16="http://schemas.microsoft.com/office/drawing/2014/main" id="{2535262D-CC80-DC6C-70A4-2A0E937F2D72}"/>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53F83D97-AF8A-045C-A14E-8541A7BBF7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1AF6D-ED82-BE54-DEB1-EA11C69E7228}"/>
            </a:ext>
          </a:extLst>
        </p:cNvPr>
        <p:cNvGrpSpPr/>
        <p:nvPr/>
      </p:nvGrpSpPr>
      <p:grpSpPr>
        <a:xfrm>
          <a:off x="0" y="0"/>
          <a:ext cx="0" cy="0"/>
          <a:chOff x="0" y="0"/>
          <a:chExt cx="0" cy="0"/>
        </a:xfrm>
      </p:grpSpPr>
      <p:sp>
        <p:nvSpPr>
          <p:cNvPr id="72706" name="Rectangle 7">
            <a:extLst>
              <a:ext uri="{FF2B5EF4-FFF2-40B4-BE49-F238E27FC236}">
                <a16:creationId xmlns:a16="http://schemas.microsoft.com/office/drawing/2014/main" id="{B9C2F3D4-2489-9B68-BEC6-4ADACBF5A4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204BB1DE-68A9-41BC-97F7-C872A0179C0C}" type="slidenum">
              <a:rPr lang="en-US" altLang="en-US" smtClean="0"/>
              <a:pPr fontAlgn="base">
                <a:spcBef>
                  <a:spcPct val="0"/>
                </a:spcBef>
                <a:spcAft>
                  <a:spcPct val="0"/>
                </a:spcAft>
              </a:pPr>
              <a:t>28</a:t>
            </a:fld>
            <a:endParaRPr lang="en-US" altLang="en-US"/>
          </a:p>
        </p:txBody>
      </p:sp>
      <p:sp>
        <p:nvSpPr>
          <p:cNvPr id="72707" name="Rectangle 2">
            <a:extLst>
              <a:ext uri="{FF2B5EF4-FFF2-40B4-BE49-F238E27FC236}">
                <a16:creationId xmlns:a16="http://schemas.microsoft.com/office/drawing/2014/main" id="{ED23E543-695B-C0D5-8178-51809E6F9454}"/>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6BDF4151-5BB7-5A00-0976-F45404B772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2828288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29AD39E-0D57-A80D-5422-3BC4B48264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1604B986-B945-4EC4-AEE9-31A76102D664}" type="slidenum">
              <a:rPr lang="en-US" altLang="en-US" smtClean="0"/>
              <a:pPr fontAlgn="base">
                <a:spcBef>
                  <a:spcPct val="0"/>
                </a:spcBef>
                <a:spcAft>
                  <a:spcPct val="0"/>
                </a:spcAft>
              </a:pPr>
              <a:t>29</a:t>
            </a:fld>
            <a:endParaRPr lang="en-US" altLang="en-US"/>
          </a:p>
        </p:txBody>
      </p:sp>
      <p:sp>
        <p:nvSpPr>
          <p:cNvPr id="80899" name="Rectangle 2">
            <a:extLst>
              <a:ext uri="{FF2B5EF4-FFF2-40B4-BE49-F238E27FC236}">
                <a16:creationId xmlns:a16="http://schemas.microsoft.com/office/drawing/2014/main" id="{81677254-6A35-64F8-3AD8-B766DFEAE30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61611D5-D863-A9BB-407C-2B771A3C8A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FC63FFE7-FE1F-CA4A-6EED-645A3262C9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85D5B605-2A84-4880-9133-EC8BE7F91D30}" type="slidenum">
              <a:rPr lang="en-US" altLang="en-US" smtClean="0"/>
              <a:pPr fontAlgn="base">
                <a:spcBef>
                  <a:spcPct val="0"/>
                </a:spcBef>
                <a:spcAft>
                  <a:spcPct val="0"/>
                </a:spcAft>
              </a:pPr>
              <a:t>3</a:t>
            </a:fld>
            <a:endParaRPr lang="en-US" altLang="en-US"/>
          </a:p>
        </p:txBody>
      </p:sp>
      <p:sp>
        <p:nvSpPr>
          <p:cNvPr id="35843" name="Rectangle 2">
            <a:extLst>
              <a:ext uri="{FF2B5EF4-FFF2-40B4-BE49-F238E27FC236}">
                <a16:creationId xmlns:a16="http://schemas.microsoft.com/office/drawing/2014/main" id="{E9C78E0B-5AB9-D1AC-15DF-B790D7D82BD8}"/>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75DBF9DC-B948-3346-D71E-0BA713D0F1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79734F95-5ABE-9DB6-A0C3-11C8F19960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51B46C3C-E6CE-4375-B1E9-8B17DD8CBCA2}" type="slidenum">
              <a:rPr lang="en-US" altLang="en-US" smtClean="0"/>
              <a:pPr fontAlgn="base">
                <a:spcBef>
                  <a:spcPct val="0"/>
                </a:spcBef>
                <a:spcAft>
                  <a:spcPct val="0"/>
                </a:spcAft>
              </a:pPr>
              <a:t>30</a:t>
            </a:fld>
            <a:endParaRPr lang="en-US" altLang="en-US"/>
          </a:p>
        </p:txBody>
      </p:sp>
      <p:sp>
        <p:nvSpPr>
          <p:cNvPr id="91139" name="Rectangle 2">
            <a:extLst>
              <a:ext uri="{FF2B5EF4-FFF2-40B4-BE49-F238E27FC236}">
                <a16:creationId xmlns:a16="http://schemas.microsoft.com/office/drawing/2014/main" id="{A104C580-70A0-CEDD-81DC-5D40F041A183}"/>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CC29FE30-B979-0A63-3B88-14661D93F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3483C-A33D-46D5-C800-B1FF3CCD0B8C}"/>
            </a:ext>
          </a:extLst>
        </p:cNvPr>
        <p:cNvGrpSpPr/>
        <p:nvPr/>
      </p:nvGrpSpPr>
      <p:grpSpPr>
        <a:xfrm>
          <a:off x="0" y="0"/>
          <a:ext cx="0" cy="0"/>
          <a:chOff x="0" y="0"/>
          <a:chExt cx="0" cy="0"/>
        </a:xfrm>
      </p:grpSpPr>
      <p:sp>
        <p:nvSpPr>
          <p:cNvPr id="91138" name="Rectangle 7">
            <a:extLst>
              <a:ext uri="{FF2B5EF4-FFF2-40B4-BE49-F238E27FC236}">
                <a16:creationId xmlns:a16="http://schemas.microsoft.com/office/drawing/2014/main" id="{D8401B7D-F94A-5F19-5658-585C05A3FA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51B46C3C-E6CE-4375-B1E9-8B17DD8CBCA2}" type="slidenum">
              <a:rPr lang="en-US" altLang="en-US" smtClean="0"/>
              <a:pPr fontAlgn="base">
                <a:spcBef>
                  <a:spcPct val="0"/>
                </a:spcBef>
                <a:spcAft>
                  <a:spcPct val="0"/>
                </a:spcAft>
              </a:pPr>
              <a:t>31</a:t>
            </a:fld>
            <a:endParaRPr lang="en-US" altLang="en-US"/>
          </a:p>
        </p:txBody>
      </p:sp>
      <p:sp>
        <p:nvSpPr>
          <p:cNvPr id="91139" name="Rectangle 2">
            <a:extLst>
              <a:ext uri="{FF2B5EF4-FFF2-40B4-BE49-F238E27FC236}">
                <a16:creationId xmlns:a16="http://schemas.microsoft.com/office/drawing/2014/main" id="{C46A0626-C3E8-92E2-4F97-1415B0A9A511}"/>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9226948B-780D-79C4-0036-010E85935A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1739258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2ACC1EE-E407-4411-B622-2A58FC18B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0540EBF2-A36C-4F7A-AA63-780571B921B0}" type="slidenum">
              <a:rPr lang="en-US" altLang="en-US" smtClean="0"/>
              <a:pPr fontAlgn="base">
                <a:spcBef>
                  <a:spcPct val="0"/>
                </a:spcBef>
                <a:spcAft>
                  <a:spcPct val="0"/>
                </a:spcAft>
              </a:pPr>
              <a:t>32</a:t>
            </a:fld>
            <a:endParaRPr lang="en-US" altLang="en-US"/>
          </a:p>
        </p:txBody>
      </p:sp>
      <p:sp>
        <p:nvSpPr>
          <p:cNvPr id="89091" name="Rectangle 2">
            <a:extLst>
              <a:ext uri="{FF2B5EF4-FFF2-40B4-BE49-F238E27FC236}">
                <a16:creationId xmlns:a16="http://schemas.microsoft.com/office/drawing/2014/main" id="{E0AC3464-BC68-0FB8-A7AF-AD603C7AC4D5}"/>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BE7429E5-3744-E077-8EAB-04E936D223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D02F7D52-847C-F4FB-F2A3-4E1578C93A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18CE29D6-9EB8-406E-8EB7-F31DD7E963AD}" type="slidenum">
              <a:rPr lang="en-US" altLang="en-US" smtClean="0"/>
              <a:pPr fontAlgn="base">
                <a:spcBef>
                  <a:spcPct val="0"/>
                </a:spcBef>
                <a:spcAft>
                  <a:spcPct val="0"/>
                </a:spcAft>
              </a:pPr>
              <a:t>33</a:t>
            </a:fld>
            <a:endParaRPr lang="en-US" altLang="en-US"/>
          </a:p>
        </p:txBody>
      </p:sp>
      <p:sp>
        <p:nvSpPr>
          <p:cNvPr id="93187" name="Rectangle 2">
            <a:extLst>
              <a:ext uri="{FF2B5EF4-FFF2-40B4-BE49-F238E27FC236}">
                <a16:creationId xmlns:a16="http://schemas.microsoft.com/office/drawing/2014/main" id="{9345DA81-FF7D-F289-6B8A-4F0718BD3DC0}"/>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81E56456-7030-7FF7-240C-EEA8F62B6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BAA6637B-E792-CDB6-BC56-3B29C8B194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DFA26A57-7475-46A3-AB8A-7035DAB853A9}" type="slidenum">
              <a:rPr lang="en-US" altLang="en-US" smtClean="0"/>
              <a:pPr fontAlgn="base">
                <a:spcBef>
                  <a:spcPct val="0"/>
                </a:spcBef>
                <a:spcAft>
                  <a:spcPct val="0"/>
                </a:spcAft>
              </a:pPr>
              <a:t>34</a:t>
            </a:fld>
            <a:endParaRPr lang="en-US" altLang="en-US"/>
          </a:p>
        </p:txBody>
      </p:sp>
      <p:sp>
        <p:nvSpPr>
          <p:cNvPr id="95235" name="Rectangle 2">
            <a:extLst>
              <a:ext uri="{FF2B5EF4-FFF2-40B4-BE49-F238E27FC236}">
                <a16:creationId xmlns:a16="http://schemas.microsoft.com/office/drawing/2014/main" id="{5B8D616F-F07A-1C63-1CA7-4BB07427A8F3}"/>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F3DB05F4-DBD7-B132-F585-064E5AF2BD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035CF1DC-CFE3-3FBB-0AD7-00E86A9064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21E25222-74CB-412D-A733-DA8D62060669}" type="slidenum">
              <a:rPr lang="en-US" altLang="en-US" smtClean="0"/>
              <a:pPr fontAlgn="base">
                <a:spcBef>
                  <a:spcPct val="0"/>
                </a:spcBef>
                <a:spcAft>
                  <a:spcPct val="0"/>
                </a:spcAft>
              </a:pPr>
              <a:t>35</a:t>
            </a:fld>
            <a:endParaRPr lang="en-US" altLang="en-US"/>
          </a:p>
        </p:txBody>
      </p:sp>
      <p:sp>
        <p:nvSpPr>
          <p:cNvPr id="97283" name="Rectangle 2">
            <a:extLst>
              <a:ext uri="{FF2B5EF4-FFF2-40B4-BE49-F238E27FC236}">
                <a16:creationId xmlns:a16="http://schemas.microsoft.com/office/drawing/2014/main" id="{8B193672-46B8-A1A5-D44B-171E1A802CED}"/>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A4027C65-00AA-EF48-EEF5-8E34CC4DCE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064237E1-1705-3D11-B91B-3DEA47E70A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7599D2C3-E362-4A91-88B8-B34FF343E3ED}" type="slidenum">
              <a:rPr lang="en-US" altLang="en-US" smtClean="0"/>
              <a:pPr fontAlgn="base">
                <a:spcBef>
                  <a:spcPct val="0"/>
                </a:spcBef>
                <a:spcAft>
                  <a:spcPct val="0"/>
                </a:spcAft>
              </a:pPr>
              <a:t>36</a:t>
            </a:fld>
            <a:endParaRPr lang="en-US" altLang="en-US"/>
          </a:p>
        </p:txBody>
      </p:sp>
      <p:sp>
        <p:nvSpPr>
          <p:cNvPr id="99331" name="Rectangle 2">
            <a:extLst>
              <a:ext uri="{FF2B5EF4-FFF2-40B4-BE49-F238E27FC236}">
                <a16:creationId xmlns:a16="http://schemas.microsoft.com/office/drawing/2014/main" id="{29612659-2BF9-2895-DA14-45A257448375}"/>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28BF0E8D-A1EB-992A-D6E3-C24BD9048B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F375750-6F44-9A85-0461-D5F8B036B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FAB38818-6E21-4799-8ED8-08445C91CE73}" type="slidenum">
              <a:rPr lang="en-US" altLang="en-US" smtClean="0"/>
              <a:pPr fontAlgn="base">
                <a:spcBef>
                  <a:spcPct val="0"/>
                </a:spcBef>
                <a:spcAft>
                  <a:spcPct val="0"/>
                </a:spcAft>
              </a:pPr>
              <a:t>37</a:t>
            </a:fld>
            <a:endParaRPr lang="en-US" altLang="en-US"/>
          </a:p>
        </p:txBody>
      </p:sp>
      <p:sp>
        <p:nvSpPr>
          <p:cNvPr id="101379" name="Rectangle 2">
            <a:extLst>
              <a:ext uri="{FF2B5EF4-FFF2-40B4-BE49-F238E27FC236}">
                <a16:creationId xmlns:a16="http://schemas.microsoft.com/office/drawing/2014/main" id="{06F2650C-D530-91CA-0EA4-8E02F039C6E6}"/>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18134D23-9C6E-1ABE-992B-49A9AB4DC8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9F6E6B50-D813-3599-DE63-4704BDB9FA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954563BE-92D9-418A-8FAE-FC7136C8685F}" type="slidenum">
              <a:rPr lang="en-US" altLang="en-US" smtClean="0"/>
              <a:pPr fontAlgn="base">
                <a:spcBef>
                  <a:spcPct val="0"/>
                </a:spcBef>
                <a:spcAft>
                  <a:spcPct val="0"/>
                </a:spcAft>
              </a:pPr>
              <a:t>38</a:t>
            </a:fld>
            <a:endParaRPr lang="en-US" altLang="en-US"/>
          </a:p>
        </p:txBody>
      </p:sp>
      <p:sp>
        <p:nvSpPr>
          <p:cNvPr id="105475" name="Rectangle 2">
            <a:extLst>
              <a:ext uri="{FF2B5EF4-FFF2-40B4-BE49-F238E27FC236}">
                <a16:creationId xmlns:a16="http://schemas.microsoft.com/office/drawing/2014/main" id="{1FB5909D-9B9E-9467-AD6E-81CC8B2A1EC7}"/>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3457C1E1-6341-52EE-7B2C-F62B56F24C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C69633B-9756-AE67-BF1F-149C153FBB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41162E99-9989-46FE-BCF8-9BEADE61D772}" type="slidenum">
              <a:rPr lang="en-US" altLang="en-US" smtClean="0"/>
              <a:pPr fontAlgn="base">
                <a:spcBef>
                  <a:spcPct val="0"/>
                </a:spcBef>
                <a:spcAft>
                  <a:spcPct val="0"/>
                </a:spcAft>
              </a:pPr>
              <a:t>39</a:t>
            </a:fld>
            <a:endParaRPr lang="en-US" altLang="en-US"/>
          </a:p>
        </p:txBody>
      </p:sp>
      <p:sp>
        <p:nvSpPr>
          <p:cNvPr id="107523" name="Rectangle 2">
            <a:extLst>
              <a:ext uri="{FF2B5EF4-FFF2-40B4-BE49-F238E27FC236}">
                <a16:creationId xmlns:a16="http://schemas.microsoft.com/office/drawing/2014/main" id="{AF64317B-1424-5FC1-EB15-6DB3363C4B08}"/>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C00E448D-4724-725C-BB0A-CDF137A140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2D60D-35C3-508D-4BDC-66EDF8591CDF}"/>
            </a:ext>
          </a:extLst>
        </p:cNvPr>
        <p:cNvGrpSpPr/>
        <p:nvPr/>
      </p:nvGrpSpPr>
      <p:grpSpPr>
        <a:xfrm>
          <a:off x="0" y="0"/>
          <a:ext cx="0" cy="0"/>
          <a:chOff x="0" y="0"/>
          <a:chExt cx="0" cy="0"/>
        </a:xfrm>
      </p:grpSpPr>
      <p:sp>
        <p:nvSpPr>
          <p:cNvPr id="35842" name="Rectangle 7">
            <a:extLst>
              <a:ext uri="{FF2B5EF4-FFF2-40B4-BE49-F238E27FC236}">
                <a16:creationId xmlns:a16="http://schemas.microsoft.com/office/drawing/2014/main" id="{1883C843-D665-14FD-863B-914D71A0DA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85D5B605-2A84-4880-9133-EC8BE7F91D30}" type="slidenum">
              <a:rPr lang="en-US" altLang="en-US" smtClean="0"/>
              <a:pPr fontAlgn="base">
                <a:spcBef>
                  <a:spcPct val="0"/>
                </a:spcBef>
                <a:spcAft>
                  <a:spcPct val="0"/>
                </a:spcAft>
              </a:pPr>
              <a:t>4</a:t>
            </a:fld>
            <a:endParaRPr lang="en-US" altLang="en-US"/>
          </a:p>
        </p:txBody>
      </p:sp>
      <p:sp>
        <p:nvSpPr>
          <p:cNvPr id="35843" name="Rectangle 2">
            <a:extLst>
              <a:ext uri="{FF2B5EF4-FFF2-40B4-BE49-F238E27FC236}">
                <a16:creationId xmlns:a16="http://schemas.microsoft.com/office/drawing/2014/main" id="{17DF0988-6235-791E-94B4-708EE56116CD}"/>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DD9854BC-271A-CB36-1602-E38F2028D1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243601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163C88D3-275F-F89D-11A8-E7459B60E3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826D4D40-4A9F-4AB7-87E3-2AF421C75C6E}" type="slidenum">
              <a:rPr lang="en-US" altLang="en-US" smtClean="0"/>
              <a:pPr fontAlgn="base">
                <a:spcBef>
                  <a:spcPct val="0"/>
                </a:spcBef>
                <a:spcAft>
                  <a:spcPct val="0"/>
                </a:spcAft>
              </a:pPr>
              <a:t>40</a:t>
            </a:fld>
            <a:endParaRPr lang="en-US" altLang="en-US"/>
          </a:p>
        </p:txBody>
      </p:sp>
      <p:sp>
        <p:nvSpPr>
          <p:cNvPr id="109571" name="Rectangle 2">
            <a:extLst>
              <a:ext uri="{FF2B5EF4-FFF2-40B4-BE49-F238E27FC236}">
                <a16:creationId xmlns:a16="http://schemas.microsoft.com/office/drawing/2014/main" id="{CE27F30F-0B41-0AB7-01FB-17AED5192081}"/>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E9A39067-DA31-A9A8-6F5E-7A2AB9C81A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19F1CF35-5B44-415B-DC5F-6D3EFF9478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733704E3-653B-4FFF-A2B4-EA16AD3C87CF}" type="slidenum">
              <a:rPr lang="en-US" altLang="en-US" smtClean="0"/>
              <a:pPr fontAlgn="base">
                <a:spcBef>
                  <a:spcPct val="0"/>
                </a:spcBef>
                <a:spcAft>
                  <a:spcPct val="0"/>
                </a:spcAft>
              </a:pPr>
              <a:t>41</a:t>
            </a:fld>
            <a:endParaRPr lang="en-US" altLang="en-US"/>
          </a:p>
        </p:txBody>
      </p:sp>
      <p:sp>
        <p:nvSpPr>
          <p:cNvPr id="111619" name="Rectangle 2">
            <a:extLst>
              <a:ext uri="{FF2B5EF4-FFF2-40B4-BE49-F238E27FC236}">
                <a16:creationId xmlns:a16="http://schemas.microsoft.com/office/drawing/2014/main" id="{D8717380-2555-3CAA-CA4B-93DE95F97E25}"/>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E84AB7E5-3AC9-1720-4A13-F6C26B984B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19F1CF35-5B44-415B-DC5F-6D3EFF9478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733704E3-653B-4FFF-A2B4-EA16AD3C87CF}" type="slidenum">
              <a:rPr lang="en-US" altLang="en-US" smtClean="0"/>
              <a:pPr fontAlgn="base">
                <a:spcBef>
                  <a:spcPct val="0"/>
                </a:spcBef>
                <a:spcAft>
                  <a:spcPct val="0"/>
                </a:spcAft>
              </a:pPr>
              <a:t>42</a:t>
            </a:fld>
            <a:endParaRPr lang="en-US" altLang="en-US"/>
          </a:p>
        </p:txBody>
      </p:sp>
      <p:sp>
        <p:nvSpPr>
          <p:cNvPr id="111619" name="Rectangle 2">
            <a:extLst>
              <a:ext uri="{FF2B5EF4-FFF2-40B4-BE49-F238E27FC236}">
                <a16:creationId xmlns:a16="http://schemas.microsoft.com/office/drawing/2014/main" id="{D8717380-2555-3CAA-CA4B-93DE95F97E25}"/>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E84AB7E5-3AC9-1720-4A13-F6C26B984B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1211757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3B30B876-3360-1200-7D1F-1527A6BA0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21034243-45C4-447B-B115-5EAA775133BE}" type="slidenum">
              <a:rPr lang="en-US" altLang="en-US" smtClean="0"/>
              <a:pPr fontAlgn="base">
                <a:spcBef>
                  <a:spcPct val="0"/>
                </a:spcBef>
                <a:spcAft>
                  <a:spcPct val="0"/>
                </a:spcAft>
              </a:pPr>
              <a:t>43</a:t>
            </a:fld>
            <a:endParaRPr lang="en-US" altLang="en-US"/>
          </a:p>
        </p:txBody>
      </p:sp>
      <p:sp>
        <p:nvSpPr>
          <p:cNvPr id="113667" name="Rectangle 2">
            <a:extLst>
              <a:ext uri="{FF2B5EF4-FFF2-40B4-BE49-F238E27FC236}">
                <a16:creationId xmlns:a16="http://schemas.microsoft.com/office/drawing/2014/main" id="{58493D36-4B7D-7F42-752C-F5E4225308E7}"/>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452D5509-171B-8A44-877C-83702BAC07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3B30B876-3360-1200-7D1F-1527A6BA0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21034243-45C4-447B-B115-5EAA775133BE}" type="slidenum">
              <a:rPr lang="en-US" altLang="en-US" smtClean="0"/>
              <a:pPr fontAlgn="base">
                <a:spcBef>
                  <a:spcPct val="0"/>
                </a:spcBef>
                <a:spcAft>
                  <a:spcPct val="0"/>
                </a:spcAft>
              </a:pPr>
              <a:t>44</a:t>
            </a:fld>
            <a:endParaRPr lang="en-US" altLang="en-US"/>
          </a:p>
        </p:txBody>
      </p:sp>
      <p:sp>
        <p:nvSpPr>
          <p:cNvPr id="113667" name="Rectangle 2">
            <a:extLst>
              <a:ext uri="{FF2B5EF4-FFF2-40B4-BE49-F238E27FC236}">
                <a16:creationId xmlns:a16="http://schemas.microsoft.com/office/drawing/2014/main" id="{58493D36-4B7D-7F42-752C-F5E4225308E7}"/>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452D5509-171B-8A44-877C-83702BAC07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25151279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A66A6402-0C1A-AF1F-67FB-EBF8FA8FE3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12C9D78E-031C-42FC-9972-358571605323}" type="slidenum">
              <a:rPr lang="en-US" altLang="en-US" smtClean="0"/>
              <a:pPr fontAlgn="base">
                <a:spcBef>
                  <a:spcPct val="0"/>
                </a:spcBef>
                <a:spcAft>
                  <a:spcPct val="0"/>
                </a:spcAft>
              </a:pPr>
              <a:t>45</a:t>
            </a:fld>
            <a:endParaRPr lang="en-US" altLang="en-US"/>
          </a:p>
        </p:txBody>
      </p:sp>
      <p:sp>
        <p:nvSpPr>
          <p:cNvPr id="117763" name="Rectangle 2">
            <a:extLst>
              <a:ext uri="{FF2B5EF4-FFF2-40B4-BE49-F238E27FC236}">
                <a16:creationId xmlns:a16="http://schemas.microsoft.com/office/drawing/2014/main" id="{8A5ACA1E-A4D1-9A32-6B86-716819703DC3}"/>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F9FABD95-62E1-D6B3-0DD9-BA25D0B86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F281C5A3-0D91-3F51-5922-9B71D2647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A30A4EE9-702A-4573-AA35-5DCC121A978D}" type="slidenum">
              <a:rPr lang="en-US" altLang="en-US" smtClean="0"/>
              <a:pPr fontAlgn="base">
                <a:spcBef>
                  <a:spcPct val="0"/>
                </a:spcBef>
                <a:spcAft>
                  <a:spcPct val="0"/>
                </a:spcAft>
              </a:pPr>
              <a:t>46</a:t>
            </a:fld>
            <a:endParaRPr lang="en-US" altLang="en-US"/>
          </a:p>
        </p:txBody>
      </p:sp>
      <p:sp>
        <p:nvSpPr>
          <p:cNvPr id="121859" name="Rectangle 2">
            <a:extLst>
              <a:ext uri="{FF2B5EF4-FFF2-40B4-BE49-F238E27FC236}">
                <a16:creationId xmlns:a16="http://schemas.microsoft.com/office/drawing/2014/main" id="{4EDF9771-8715-B307-4371-4FCB405E5F99}"/>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B67D9898-0B2F-7B28-E391-5D25E8749A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E9C16BA9-1ABD-FB59-E5E0-D62F3EF72A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B3B8DF8F-5555-406D-A8DD-8F81EA4D3A54}" type="slidenum">
              <a:rPr lang="en-US" altLang="en-US" smtClean="0"/>
              <a:pPr fontAlgn="base">
                <a:spcBef>
                  <a:spcPct val="0"/>
                </a:spcBef>
                <a:spcAft>
                  <a:spcPct val="0"/>
                </a:spcAft>
              </a:pPr>
              <a:t>47</a:t>
            </a:fld>
            <a:endParaRPr lang="en-US" altLang="en-US"/>
          </a:p>
        </p:txBody>
      </p:sp>
      <p:sp>
        <p:nvSpPr>
          <p:cNvPr id="123907" name="Rectangle 2">
            <a:extLst>
              <a:ext uri="{FF2B5EF4-FFF2-40B4-BE49-F238E27FC236}">
                <a16:creationId xmlns:a16="http://schemas.microsoft.com/office/drawing/2014/main" id="{CF0435B7-F45B-5666-5D5E-48DF5738E14D}"/>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2DE875D1-2704-07D0-276F-14606C2832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12B94E25-6913-4EB5-0010-3CB50F0CB6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DB0FF05D-163E-4904-AE9C-C97B7FDF1A7E}" type="slidenum">
              <a:rPr lang="en-US" altLang="en-US" smtClean="0"/>
              <a:pPr fontAlgn="base">
                <a:spcBef>
                  <a:spcPct val="0"/>
                </a:spcBef>
                <a:spcAft>
                  <a:spcPct val="0"/>
                </a:spcAft>
              </a:pPr>
              <a:t>48</a:t>
            </a:fld>
            <a:endParaRPr lang="en-US" altLang="en-US"/>
          </a:p>
        </p:txBody>
      </p:sp>
      <p:sp>
        <p:nvSpPr>
          <p:cNvPr id="130051" name="Rectangle 2">
            <a:extLst>
              <a:ext uri="{FF2B5EF4-FFF2-40B4-BE49-F238E27FC236}">
                <a16:creationId xmlns:a16="http://schemas.microsoft.com/office/drawing/2014/main" id="{E33CF647-4F34-81DE-570F-13C24E7B6859}"/>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E0DF5AB2-F696-1CB8-BCB9-DD736B4106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32C517EC-E58D-12F4-F843-C14CF6D77E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15A1FCFD-D24C-4A27-9D83-9956471EBE26}" type="slidenum">
              <a:rPr lang="en-US" altLang="en-US" smtClean="0"/>
              <a:pPr fontAlgn="base">
                <a:spcBef>
                  <a:spcPct val="0"/>
                </a:spcBef>
                <a:spcAft>
                  <a:spcPct val="0"/>
                </a:spcAft>
              </a:pPr>
              <a:t>49</a:t>
            </a:fld>
            <a:endParaRPr lang="en-US" altLang="en-US"/>
          </a:p>
        </p:txBody>
      </p:sp>
      <p:sp>
        <p:nvSpPr>
          <p:cNvPr id="132099" name="Rectangle 2">
            <a:extLst>
              <a:ext uri="{FF2B5EF4-FFF2-40B4-BE49-F238E27FC236}">
                <a16:creationId xmlns:a16="http://schemas.microsoft.com/office/drawing/2014/main" id="{20E3E0CC-BF8E-2465-B301-E0B358F31FF9}"/>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609BE2AB-B224-F32A-0E3B-9AEDADAFAE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92619-B7E2-B0AC-0479-29748EA9AEA6}"/>
            </a:ext>
          </a:extLst>
        </p:cNvPr>
        <p:cNvGrpSpPr/>
        <p:nvPr/>
      </p:nvGrpSpPr>
      <p:grpSpPr>
        <a:xfrm>
          <a:off x="0" y="0"/>
          <a:ext cx="0" cy="0"/>
          <a:chOff x="0" y="0"/>
          <a:chExt cx="0" cy="0"/>
        </a:xfrm>
      </p:grpSpPr>
      <p:sp>
        <p:nvSpPr>
          <p:cNvPr id="35842" name="Rectangle 7">
            <a:extLst>
              <a:ext uri="{FF2B5EF4-FFF2-40B4-BE49-F238E27FC236}">
                <a16:creationId xmlns:a16="http://schemas.microsoft.com/office/drawing/2014/main" id="{CC5D7782-9EC4-93F3-5872-E5A7140AC3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85D5B605-2A84-4880-9133-EC8BE7F91D30}" type="slidenum">
              <a:rPr lang="en-US" altLang="en-US" smtClean="0"/>
              <a:pPr fontAlgn="base">
                <a:spcBef>
                  <a:spcPct val="0"/>
                </a:spcBef>
                <a:spcAft>
                  <a:spcPct val="0"/>
                </a:spcAft>
              </a:pPr>
              <a:t>5</a:t>
            </a:fld>
            <a:endParaRPr lang="en-US" altLang="en-US"/>
          </a:p>
        </p:txBody>
      </p:sp>
      <p:sp>
        <p:nvSpPr>
          <p:cNvPr id="35843" name="Rectangle 2">
            <a:extLst>
              <a:ext uri="{FF2B5EF4-FFF2-40B4-BE49-F238E27FC236}">
                <a16:creationId xmlns:a16="http://schemas.microsoft.com/office/drawing/2014/main" id="{67BEE073-B838-38BA-AE1D-B1D849E07EDD}"/>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C9C90200-8CAB-8D96-6DD1-64F7A8FAED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1555702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D70D4DD4-4A12-B530-8CD4-475709D3D1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35508D08-8800-42F0-B6CC-B16473716E15}" type="slidenum">
              <a:rPr lang="en-US" altLang="en-US" smtClean="0"/>
              <a:pPr fontAlgn="base">
                <a:spcBef>
                  <a:spcPct val="0"/>
                </a:spcBef>
                <a:spcAft>
                  <a:spcPct val="0"/>
                </a:spcAft>
              </a:pPr>
              <a:t>50</a:t>
            </a:fld>
            <a:endParaRPr lang="en-US" altLang="en-US"/>
          </a:p>
        </p:txBody>
      </p:sp>
      <p:sp>
        <p:nvSpPr>
          <p:cNvPr id="134147" name="Rectangle 2">
            <a:extLst>
              <a:ext uri="{FF2B5EF4-FFF2-40B4-BE49-F238E27FC236}">
                <a16:creationId xmlns:a16="http://schemas.microsoft.com/office/drawing/2014/main" id="{2BB7CA1E-9878-0465-EAB4-C0FF6459237D}"/>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E57834D3-D344-7D02-F1F8-C3125398C3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2F83C1AD-97E9-C9DB-BC32-DC2E90FC19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2BA11A09-0525-414C-9080-D9AE04CB2AC6}" type="slidenum">
              <a:rPr lang="en-US" altLang="en-US" smtClean="0"/>
              <a:pPr fontAlgn="base">
                <a:spcBef>
                  <a:spcPct val="0"/>
                </a:spcBef>
                <a:spcAft>
                  <a:spcPct val="0"/>
                </a:spcAft>
              </a:pPr>
              <a:t>51</a:t>
            </a:fld>
            <a:endParaRPr lang="en-US" altLang="en-US"/>
          </a:p>
        </p:txBody>
      </p:sp>
      <p:sp>
        <p:nvSpPr>
          <p:cNvPr id="136195" name="Rectangle 2">
            <a:extLst>
              <a:ext uri="{FF2B5EF4-FFF2-40B4-BE49-F238E27FC236}">
                <a16:creationId xmlns:a16="http://schemas.microsoft.com/office/drawing/2014/main" id="{5550039D-F1D6-22FA-CA50-FAC63934CB0F}"/>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5DC08216-4DEF-D0DD-30A0-902826AF29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2F83C1AD-97E9-C9DB-BC32-DC2E90FC19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2BA11A09-0525-414C-9080-D9AE04CB2AC6}" type="slidenum">
              <a:rPr lang="en-US" altLang="en-US" smtClean="0"/>
              <a:pPr fontAlgn="base">
                <a:spcBef>
                  <a:spcPct val="0"/>
                </a:spcBef>
                <a:spcAft>
                  <a:spcPct val="0"/>
                </a:spcAft>
              </a:pPr>
              <a:t>52</a:t>
            </a:fld>
            <a:endParaRPr lang="en-US" altLang="en-US"/>
          </a:p>
        </p:txBody>
      </p:sp>
      <p:sp>
        <p:nvSpPr>
          <p:cNvPr id="136195" name="Rectangle 2">
            <a:extLst>
              <a:ext uri="{FF2B5EF4-FFF2-40B4-BE49-F238E27FC236}">
                <a16:creationId xmlns:a16="http://schemas.microsoft.com/office/drawing/2014/main" id="{5550039D-F1D6-22FA-CA50-FAC63934CB0F}"/>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5DC08216-4DEF-D0DD-30A0-902826AF29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5272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0D43C470-CCBB-FFF5-49E9-57751AC434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57AC77B3-7C8F-47BD-9AC5-C8D120026059}" type="slidenum">
              <a:rPr lang="en-US" altLang="en-US" smtClean="0"/>
              <a:pPr fontAlgn="base">
                <a:spcBef>
                  <a:spcPct val="0"/>
                </a:spcBef>
                <a:spcAft>
                  <a:spcPct val="0"/>
                </a:spcAft>
              </a:pPr>
              <a:t>53</a:t>
            </a:fld>
            <a:endParaRPr lang="en-US" altLang="en-US"/>
          </a:p>
        </p:txBody>
      </p:sp>
      <p:sp>
        <p:nvSpPr>
          <p:cNvPr id="138243" name="Rectangle 2">
            <a:extLst>
              <a:ext uri="{FF2B5EF4-FFF2-40B4-BE49-F238E27FC236}">
                <a16:creationId xmlns:a16="http://schemas.microsoft.com/office/drawing/2014/main" id="{7B090212-A80C-8718-2F87-D98C9B03C8EA}"/>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7173391E-FC4B-A305-41C3-A0BD447E7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178B663C-C662-B43F-8215-3AF719C34E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52F99FBB-612D-48AD-B3D9-1FF388180867}" type="slidenum">
              <a:rPr lang="en-US" altLang="en-US" smtClean="0"/>
              <a:pPr fontAlgn="base">
                <a:spcBef>
                  <a:spcPct val="0"/>
                </a:spcBef>
                <a:spcAft>
                  <a:spcPct val="0"/>
                </a:spcAft>
              </a:pPr>
              <a:t>54</a:t>
            </a:fld>
            <a:endParaRPr lang="en-US" altLang="en-US"/>
          </a:p>
        </p:txBody>
      </p:sp>
      <p:sp>
        <p:nvSpPr>
          <p:cNvPr id="140291" name="Rectangle 2">
            <a:extLst>
              <a:ext uri="{FF2B5EF4-FFF2-40B4-BE49-F238E27FC236}">
                <a16:creationId xmlns:a16="http://schemas.microsoft.com/office/drawing/2014/main" id="{DD548AE0-18F9-B0FC-1A8C-BC1EEB88FC13}"/>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094E697D-E6D9-A40C-E1D6-4342926A68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3EB6-E7EF-D96B-06D5-6281D5C59957}"/>
            </a:ext>
          </a:extLst>
        </p:cNvPr>
        <p:cNvGrpSpPr/>
        <p:nvPr/>
      </p:nvGrpSpPr>
      <p:grpSpPr>
        <a:xfrm>
          <a:off x="0" y="0"/>
          <a:ext cx="0" cy="0"/>
          <a:chOff x="0" y="0"/>
          <a:chExt cx="0" cy="0"/>
        </a:xfrm>
      </p:grpSpPr>
      <p:sp>
        <p:nvSpPr>
          <p:cNvPr id="140290" name="Rectangle 7">
            <a:extLst>
              <a:ext uri="{FF2B5EF4-FFF2-40B4-BE49-F238E27FC236}">
                <a16:creationId xmlns:a16="http://schemas.microsoft.com/office/drawing/2014/main" id="{4FDEEE16-16CB-ED18-E0DF-3E576BDB9F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52F99FBB-612D-48AD-B3D9-1FF388180867}" type="slidenum">
              <a:rPr lang="en-US" altLang="en-US" smtClean="0"/>
              <a:pPr fontAlgn="base">
                <a:spcBef>
                  <a:spcPct val="0"/>
                </a:spcBef>
                <a:spcAft>
                  <a:spcPct val="0"/>
                </a:spcAft>
              </a:pPr>
              <a:t>55</a:t>
            </a:fld>
            <a:endParaRPr lang="en-US" altLang="en-US"/>
          </a:p>
        </p:txBody>
      </p:sp>
      <p:sp>
        <p:nvSpPr>
          <p:cNvPr id="140291" name="Rectangle 2">
            <a:extLst>
              <a:ext uri="{FF2B5EF4-FFF2-40B4-BE49-F238E27FC236}">
                <a16:creationId xmlns:a16="http://schemas.microsoft.com/office/drawing/2014/main" id="{7BBB8DD3-68E6-F664-995E-61C3E478ECE4}"/>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F3801A9D-7E26-882A-2084-853B17418D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676644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E81F6E47-8C93-B5B5-4FCB-516A26672F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20ADCA22-61E0-46D9-AF1E-1DF5E018B34B}" type="slidenum">
              <a:rPr lang="en-US" altLang="en-US" smtClean="0"/>
              <a:pPr fontAlgn="base">
                <a:spcBef>
                  <a:spcPct val="0"/>
                </a:spcBef>
                <a:spcAft>
                  <a:spcPct val="0"/>
                </a:spcAft>
              </a:pPr>
              <a:t>56</a:t>
            </a:fld>
            <a:endParaRPr lang="en-US" altLang="en-US"/>
          </a:p>
        </p:txBody>
      </p:sp>
      <p:sp>
        <p:nvSpPr>
          <p:cNvPr id="142339" name="Rectangle 2">
            <a:extLst>
              <a:ext uri="{FF2B5EF4-FFF2-40B4-BE49-F238E27FC236}">
                <a16:creationId xmlns:a16="http://schemas.microsoft.com/office/drawing/2014/main" id="{F5C93E1A-25FC-7544-8484-ABB4ED3058C4}"/>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3BD312DF-6C82-CAFA-762F-6C8AD01D66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8A6603C7-5C6F-2474-8459-3EBEB4AFCD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E3E6D07E-3BB7-4F8D-B6CD-1D3AEA2B74DD}" type="slidenum">
              <a:rPr lang="en-US" altLang="en-US" smtClean="0"/>
              <a:pPr fontAlgn="base">
                <a:spcBef>
                  <a:spcPct val="0"/>
                </a:spcBef>
                <a:spcAft>
                  <a:spcPct val="0"/>
                </a:spcAft>
              </a:pPr>
              <a:t>57</a:t>
            </a:fld>
            <a:endParaRPr lang="en-US" altLang="en-US"/>
          </a:p>
        </p:txBody>
      </p:sp>
      <p:sp>
        <p:nvSpPr>
          <p:cNvPr id="144387" name="Rectangle 2">
            <a:extLst>
              <a:ext uri="{FF2B5EF4-FFF2-40B4-BE49-F238E27FC236}">
                <a16:creationId xmlns:a16="http://schemas.microsoft.com/office/drawing/2014/main" id="{64A1A18D-B833-CA7A-E8BD-E097ABC75CA0}"/>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A1814ADF-D7D3-4EA8-CC74-F6EDEDC0F0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551C2-6ADD-9A47-3932-A291B18456CB}"/>
            </a:ext>
          </a:extLst>
        </p:cNvPr>
        <p:cNvGrpSpPr/>
        <p:nvPr/>
      </p:nvGrpSpPr>
      <p:grpSpPr>
        <a:xfrm>
          <a:off x="0" y="0"/>
          <a:ext cx="0" cy="0"/>
          <a:chOff x="0" y="0"/>
          <a:chExt cx="0" cy="0"/>
        </a:xfrm>
      </p:grpSpPr>
      <p:sp>
        <p:nvSpPr>
          <p:cNvPr id="35842" name="Rectangle 7">
            <a:extLst>
              <a:ext uri="{FF2B5EF4-FFF2-40B4-BE49-F238E27FC236}">
                <a16:creationId xmlns:a16="http://schemas.microsoft.com/office/drawing/2014/main" id="{73C489AA-52E3-5444-9085-26C038C63D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85D5B605-2A84-4880-9133-EC8BE7F91D30}" type="slidenum">
              <a:rPr lang="en-US" altLang="en-US" smtClean="0"/>
              <a:pPr fontAlgn="base">
                <a:spcBef>
                  <a:spcPct val="0"/>
                </a:spcBef>
                <a:spcAft>
                  <a:spcPct val="0"/>
                </a:spcAft>
              </a:pPr>
              <a:t>6</a:t>
            </a:fld>
            <a:endParaRPr lang="en-US" altLang="en-US"/>
          </a:p>
        </p:txBody>
      </p:sp>
      <p:sp>
        <p:nvSpPr>
          <p:cNvPr id="35843" name="Rectangle 2">
            <a:extLst>
              <a:ext uri="{FF2B5EF4-FFF2-40B4-BE49-F238E27FC236}">
                <a16:creationId xmlns:a16="http://schemas.microsoft.com/office/drawing/2014/main" id="{C555DCCA-78DA-7A0E-5589-D5C4247B7D14}"/>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1C705E9E-6121-C2CA-B24B-E3A94C0D3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278600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BCBCCAE6-9AE0-223F-FFEF-4F186CABFE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4AFD67F2-6C9B-4AE7-9C09-4D25B84062B6}" type="slidenum">
              <a:rPr lang="en-US" altLang="en-US" smtClean="0"/>
              <a:pPr fontAlgn="base">
                <a:spcBef>
                  <a:spcPct val="0"/>
                </a:spcBef>
                <a:spcAft>
                  <a:spcPct val="0"/>
                </a:spcAft>
              </a:pPr>
              <a:t>7</a:t>
            </a:fld>
            <a:endParaRPr lang="en-US" altLang="en-US"/>
          </a:p>
        </p:txBody>
      </p:sp>
      <p:sp>
        <p:nvSpPr>
          <p:cNvPr id="37891" name="Rectangle 2">
            <a:extLst>
              <a:ext uri="{FF2B5EF4-FFF2-40B4-BE49-F238E27FC236}">
                <a16:creationId xmlns:a16="http://schemas.microsoft.com/office/drawing/2014/main" id="{C2ACBFF6-76C7-F088-AA62-936B73BF6C8A}"/>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642D8813-3198-E76C-BB5E-781FCC170E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75162EC7-2FD9-9737-7A6F-5B16B497E5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B5219569-ACF2-46EE-B3CF-64197DFB87B5}" type="slidenum">
              <a:rPr lang="en-US" altLang="en-US" smtClean="0"/>
              <a:pPr fontAlgn="base">
                <a:spcBef>
                  <a:spcPct val="0"/>
                </a:spcBef>
                <a:spcAft>
                  <a:spcPct val="0"/>
                </a:spcAft>
              </a:pPr>
              <a:t>8</a:t>
            </a:fld>
            <a:endParaRPr lang="en-US" altLang="en-US"/>
          </a:p>
        </p:txBody>
      </p:sp>
      <p:sp>
        <p:nvSpPr>
          <p:cNvPr id="39939" name="Rectangle 2">
            <a:extLst>
              <a:ext uri="{FF2B5EF4-FFF2-40B4-BE49-F238E27FC236}">
                <a16:creationId xmlns:a16="http://schemas.microsoft.com/office/drawing/2014/main" id="{3ED3B0B8-35DE-F06C-345B-B57DDF038D59}"/>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9213B5DC-1700-B44E-0FD1-CCC41454E3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93A7EAE1-6C5D-F303-7D16-2D6294EBA1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defTabSz="4572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4572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4572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457200" eaLnBrk="0" fontAlgn="base" hangingPunct="0">
              <a:spcBef>
                <a:spcPct val="30000"/>
              </a:spcBef>
              <a:spcAft>
                <a:spcPct val="0"/>
              </a:spcAft>
              <a:defRPr sz="1200">
                <a:solidFill>
                  <a:schemeClr val="tx1"/>
                </a:solidFill>
                <a:latin typeface="Times New Roman" panose="02020603050405020304" pitchFamily="18" charset="0"/>
              </a:defRPr>
            </a:lvl9pPr>
          </a:lstStyle>
          <a:p>
            <a:pPr fontAlgn="base">
              <a:spcBef>
                <a:spcPct val="0"/>
              </a:spcBef>
              <a:spcAft>
                <a:spcPct val="0"/>
              </a:spcAft>
            </a:pPr>
            <a:fld id="{4F7FAEAB-6768-494B-B671-F99776603D54}" type="slidenum">
              <a:rPr lang="en-US" altLang="en-US" smtClean="0"/>
              <a:pPr fontAlgn="base">
                <a:spcBef>
                  <a:spcPct val="0"/>
                </a:spcBef>
                <a:spcAft>
                  <a:spcPct val="0"/>
                </a:spcAft>
              </a:pPr>
              <a:t>9</a:t>
            </a:fld>
            <a:endParaRPr lang="en-US" altLang="en-US"/>
          </a:p>
        </p:txBody>
      </p:sp>
      <p:sp>
        <p:nvSpPr>
          <p:cNvPr id="41987" name="Rectangle 2">
            <a:extLst>
              <a:ext uri="{FF2B5EF4-FFF2-40B4-BE49-F238E27FC236}">
                <a16:creationId xmlns:a16="http://schemas.microsoft.com/office/drawing/2014/main" id="{BC316A39-8F8B-A358-E4D7-5748FAA4198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7CA56BE9-788C-7F76-F5BE-615670A34F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photo 1">
    <p:bg>
      <p:bgPr>
        <a:solidFill>
          <a:schemeClr val="tx1"/>
        </a:solidFill>
        <a:effectLst/>
      </p:bgPr>
    </p:bg>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8857A5ED-34A3-9C93-79A5-B35BDA0B5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21BEF155-7567-A078-7443-FBD01E92E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Placeholder 1"/>
          <p:cNvSpPr>
            <a:spLocks noGrp="1" noChangeAspect="1"/>
          </p:cNvSpPr>
          <p:nvPr>
            <p:ph type="title"/>
          </p:nvPr>
        </p:nvSpPr>
        <p:spPr>
          <a:xfrm>
            <a:off x="1028700" y="3505945"/>
            <a:ext cx="5393464" cy="461665"/>
          </a:xfrm>
          <a:prstGeom prst="rect">
            <a:avLst/>
          </a:prstGeom>
          <a:noFill/>
        </p:spPr>
        <p:txBody>
          <a:bodyPr lIns="45720" tIns="0" rIns="45720" bIns="0" rtlCol="0"/>
          <a:lstStyle>
            <a:lvl1pPr>
              <a:lnSpc>
                <a:spcPct val="100000"/>
              </a:lnSpc>
              <a:defRPr sz="3000" u="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5099131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Divider - Blue">
    <p:bg>
      <p:bgPr>
        <a:solidFill>
          <a:srgbClr val="10497E"/>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818F727-1272-4A17-85DF-6EC3B5FF9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3896AE2-F760-D59C-19C6-A9D983C6EB32}"/>
              </a:ext>
            </a:extLst>
          </p:cNvPr>
          <p:cNvSpPr/>
          <p:nvPr/>
        </p:nvSpPr>
        <p:spPr>
          <a:xfrm>
            <a:off x="0" y="1588"/>
            <a:ext cx="303213" cy="6858000"/>
          </a:xfrm>
          <a:prstGeom prst="rect">
            <a:avLst/>
          </a:prstGeom>
          <a:solidFill>
            <a:srgbClr val="2B71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6" name="Title Placeholder 1"/>
          <p:cNvSpPr>
            <a:spLocks noGrp="1" noChangeAspect="1"/>
          </p:cNvSpPr>
          <p:nvPr>
            <p:ph type="title"/>
          </p:nvPr>
        </p:nvSpPr>
        <p:spPr>
          <a:xfrm>
            <a:off x="609600" y="304800"/>
            <a:ext cx="5393464" cy="461665"/>
          </a:xfrm>
          <a:prstGeom prst="rect">
            <a:avLst/>
          </a:prstGeom>
          <a:noFill/>
        </p:spPr>
        <p:txBody>
          <a:bodyPr lIns="45720" tIns="0" rIns="45720" bIns="0" rtlCol="0"/>
          <a:lstStyle>
            <a:lvl1pPr>
              <a:lnSpc>
                <a:spcPct val="100000"/>
              </a:lnSpc>
              <a:defRPr sz="3000" u="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7172561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Divider - Blue, light">
    <p:bg>
      <p:bgPr>
        <a:solidFill>
          <a:srgbClr val="2B71B9"/>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110DFA61-0DE2-4998-3E02-FDD2DD758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663DA27-9145-D6B1-A68E-770E8ECE136B}"/>
              </a:ext>
            </a:extLst>
          </p:cNvPr>
          <p:cNvSpPr/>
          <p:nvPr/>
        </p:nvSpPr>
        <p:spPr>
          <a:xfrm>
            <a:off x="0" y="1588"/>
            <a:ext cx="303213" cy="6858000"/>
          </a:xfrm>
          <a:prstGeom prst="rect">
            <a:avLst/>
          </a:prstGeom>
          <a:solidFill>
            <a:srgbClr val="1049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6" name="Title Placeholder 1"/>
          <p:cNvSpPr>
            <a:spLocks noGrp="1" noChangeAspect="1"/>
          </p:cNvSpPr>
          <p:nvPr>
            <p:ph type="title"/>
          </p:nvPr>
        </p:nvSpPr>
        <p:spPr>
          <a:xfrm>
            <a:off x="1028700" y="2805528"/>
            <a:ext cx="5393464" cy="461665"/>
          </a:xfrm>
          <a:prstGeom prst="rect">
            <a:avLst/>
          </a:prstGeom>
          <a:noFill/>
        </p:spPr>
        <p:txBody>
          <a:bodyPr lIns="45720" tIns="0" rIns="45720" bIns="0" rtlCol="0"/>
          <a:lstStyle>
            <a:lvl1pPr>
              <a:lnSpc>
                <a:spcPct val="100000"/>
              </a:lnSpc>
              <a:defRPr sz="3000" u="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21245695"/>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62A27846-267A-0E25-019E-1FF2D5526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538" y="6011863"/>
            <a:ext cx="1176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4A2968F-AF1F-D224-5320-053EA5945387}"/>
              </a:ext>
            </a:extLst>
          </p:cNvPr>
          <p:cNvSpPr/>
          <p:nvPr/>
        </p:nvSpPr>
        <p:spPr>
          <a:xfrm>
            <a:off x="0" y="1588"/>
            <a:ext cx="303213"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2" name="Title 1"/>
          <p:cNvSpPr>
            <a:spLocks noGrp="1"/>
          </p:cNvSpPr>
          <p:nvPr>
            <p:ph type="title"/>
          </p:nvPr>
        </p:nvSpPr>
        <p:spPr>
          <a:xfrm>
            <a:off x="1028700" y="275947"/>
            <a:ext cx="5414303" cy="461665"/>
          </a:xfrm>
          <a:noFill/>
        </p:spPr>
        <p:txBody>
          <a:bodyPr lIns="45720" tIns="0" rIns="45720" bIns="0"/>
          <a:lstStyle>
            <a:lvl1pPr>
              <a:lnSpc>
                <a:spcPct val="100000"/>
              </a:lnSpc>
              <a:defRPr sz="3000" b="1" u="none" cap="none" baseline="0">
                <a:solidFill>
                  <a:srgbClr val="10497E"/>
                </a:solidFill>
              </a:defRPr>
            </a:lvl1pPr>
          </a:lstStyle>
          <a:p>
            <a:r>
              <a:rPr lang="en-US"/>
              <a:t>Click to edit Master title style</a:t>
            </a:r>
            <a:endParaRPr lang="en-US" dirty="0"/>
          </a:p>
        </p:txBody>
      </p:sp>
      <p:sp>
        <p:nvSpPr>
          <p:cNvPr id="3" name="Content Placeholder 2"/>
          <p:cNvSpPr>
            <a:spLocks noGrp="1"/>
          </p:cNvSpPr>
          <p:nvPr>
            <p:ph idx="1"/>
          </p:nvPr>
        </p:nvSpPr>
        <p:spPr>
          <a:xfrm>
            <a:off x="1028701" y="1066744"/>
            <a:ext cx="6292361" cy="4599118"/>
          </a:xfrm>
        </p:spPr>
        <p:txBody>
          <a:bodyPr>
            <a:normAutofit/>
          </a:bodyPr>
          <a:lstStyle>
            <a:lvl1pPr marL="171450" indent="-171450">
              <a:buClr>
                <a:srgbClr val="5B6770"/>
              </a:buClr>
              <a:buFont typeface="Wingdings" panose="05000000000000000000" pitchFamily="2" charset="2"/>
              <a:buChar char="§"/>
              <a:defRPr sz="1500">
                <a:solidFill>
                  <a:schemeClr val="tx1"/>
                </a:solidFill>
              </a:defRPr>
            </a:lvl1pPr>
            <a:lvl2pPr marL="514350" indent="-171450">
              <a:buClr>
                <a:srgbClr val="5B6770"/>
              </a:buClr>
              <a:buFont typeface="Wingdings" panose="05000000000000000000" pitchFamily="2" charset="2"/>
              <a:buChar char="w"/>
              <a:defRPr sz="1500">
                <a:solidFill>
                  <a:schemeClr val="tx1"/>
                </a:solidFill>
              </a:defRPr>
            </a:lvl2pPr>
            <a:lvl3pPr marL="857250" indent="-171450">
              <a:buClr>
                <a:srgbClr val="5B6770"/>
              </a:buClr>
              <a:buFont typeface="Wingdings" panose="05000000000000000000" pitchFamily="2" charset="2"/>
              <a:buChar char=""/>
              <a:defRPr sz="1500">
                <a:solidFill>
                  <a:schemeClr val="tx1"/>
                </a:solidFill>
              </a:defRPr>
            </a:lvl3pPr>
            <a:lvl4pPr marL="1200150" indent="-171450">
              <a:buClr>
                <a:srgbClr val="5B6770"/>
              </a:buClr>
              <a:buFont typeface="Arial" panose="020B0604020202020204" pitchFamily="34" charset="0"/>
              <a:buChar char="›"/>
              <a:defRPr sz="1500">
                <a:solidFill>
                  <a:schemeClr val="tx1"/>
                </a:solidFill>
              </a:defRPr>
            </a:lvl4pPr>
            <a:lvl5pPr marL="1543050" indent="-171450">
              <a:buClr>
                <a:srgbClr val="5B6770"/>
              </a:buClr>
              <a:buFont typeface="Arial" panose="020B0604020202020204" pitchFamily="34" charset="0"/>
              <a:buChar char="-"/>
              <a:defRPr sz="15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678F52-C3F7-355B-EAE3-B02509109B52}"/>
              </a:ext>
            </a:extLst>
          </p:cNvPr>
          <p:cNvSpPr>
            <a:spLocks noGrp="1"/>
          </p:cNvSpPr>
          <p:nvPr>
            <p:ph type="sldNum" sz="quarter" idx="10"/>
          </p:nvPr>
        </p:nvSpPr>
        <p:spPr>
          <a:xfrm>
            <a:off x="471488" y="6402388"/>
            <a:ext cx="390525" cy="365125"/>
          </a:xfrm>
          <a:prstGeom prst="rect">
            <a:avLst/>
          </a:prstGeom>
        </p:spPr>
        <p:txBody>
          <a:bodyPr/>
          <a:lstStyle>
            <a:lvl1pPr eaLnBrk="1" fontAlgn="auto" hangingPunct="1">
              <a:spcBef>
                <a:spcPts val="0"/>
              </a:spcBef>
              <a:spcAft>
                <a:spcPts val="0"/>
              </a:spcAft>
              <a:defRPr sz="825">
                <a:latin typeface="Arial" panose="020B0604020202020204" pitchFamily="34" charset="0"/>
                <a:cs typeface="Arial" panose="020B0604020202020204" pitchFamily="34" charset="0"/>
              </a:defRPr>
            </a:lvl1pPr>
          </a:lstStyle>
          <a:p>
            <a:pPr>
              <a:defRPr/>
            </a:pPr>
            <a:fld id="{0E7AE988-1AD2-43CE-8644-5326112C09FC}" type="slidenum">
              <a:rPr lang="en-US" altLang="en-US"/>
              <a:pPr>
                <a:defRPr/>
              </a:pPr>
              <a:t>‹#›</a:t>
            </a:fld>
            <a:endParaRPr lang="en-US" altLang="en-US"/>
          </a:p>
        </p:txBody>
      </p:sp>
    </p:spTree>
    <p:extLst>
      <p:ext uri="{BB962C8B-B14F-4D97-AF65-F5344CB8AC3E}">
        <p14:creationId xmlns:p14="http://schemas.microsoft.com/office/powerpoint/2010/main" val="1476608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5F8892-BE8F-130C-C27C-3F1B10A2804B}"/>
              </a:ext>
            </a:extLst>
          </p:cNvPr>
          <p:cNvSpPr/>
          <p:nvPr/>
        </p:nvSpPr>
        <p:spPr>
          <a:xfrm>
            <a:off x="0" y="1588"/>
            <a:ext cx="303213"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pic>
        <p:nvPicPr>
          <p:cNvPr id="6" name="Picture 4">
            <a:extLst>
              <a:ext uri="{FF2B5EF4-FFF2-40B4-BE49-F238E27FC236}">
                <a16:creationId xmlns:a16="http://schemas.microsoft.com/office/drawing/2014/main" id="{5FAECE79-75A8-CBF3-3D91-F9E4078CF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538" y="6011863"/>
            <a:ext cx="1176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028700" y="277471"/>
            <a:ext cx="5414303" cy="461665"/>
          </a:xfrm>
          <a:noFill/>
        </p:spPr>
        <p:txBody>
          <a:bodyPr lIns="45720" tIns="0" rIns="45720" bIns="0"/>
          <a:lstStyle>
            <a:lvl1pPr>
              <a:lnSpc>
                <a:spcPct val="100000"/>
              </a:lnSpc>
              <a:defRPr sz="3000" b="1" u="none" cap="none" baseline="0">
                <a:solidFill>
                  <a:srgbClr val="10497E"/>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1082496"/>
            <a:ext cx="3086100" cy="4351338"/>
          </a:xfrm>
        </p:spPr>
        <p:txBody>
          <a:bodyPr>
            <a:normAutofit/>
          </a:bodyPr>
          <a:lstStyle>
            <a:lvl1pPr marL="171450" indent="-171450">
              <a:buClr>
                <a:srgbClr val="5B6770"/>
              </a:buClr>
              <a:buFont typeface="Wingdings" panose="05000000000000000000" pitchFamily="2" charset="2"/>
              <a:buChar char="§"/>
              <a:defRPr sz="1500">
                <a:solidFill>
                  <a:srgbClr val="000000"/>
                </a:solidFill>
              </a:defRPr>
            </a:lvl1pPr>
            <a:lvl2pPr marL="514350" indent="-171450">
              <a:buClr>
                <a:srgbClr val="5B6770"/>
              </a:buClr>
              <a:buFont typeface="Wingdings" panose="05000000000000000000" pitchFamily="2" charset="2"/>
              <a:buChar char="w"/>
              <a:defRPr sz="1500">
                <a:solidFill>
                  <a:srgbClr val="000000"/>
                </a:solidFill>
              </a:defRPr>
            </a:lvl2pPr>
            <a:lvl3pPr marL="857250" indent="-171450">
              <a:buClr>
                <a:srgbClr val="5B6770"/>
              </a:buClr>
              <a:buFont typeface="Wingdings" panose="05000000000000000000" pitchFamily="2" charset="2"/>
              <a:buChar char=""/>
              <a:defRPr sz="1500">
                <a:solidFill>
                  <a:srgbClr val="000000"/>
                </a:solidFill>
              </a:defRPr>
            </a:lvl3pPr>
            <a:lvl4pPr marL="1200150" indent="-171450">
              <a:buClr>
                <a:srgbClr val="5B6770"/>
              </a:buClr>
              <a:buFont typeface="Arial" panose="020B0604020202020204" pitchFamily="34" charset="0"/>
              <a:buChar char="›"/>
              <a:defRPr sz="1500">
                <a:solidFill>
                  <a:srgbClr val="000000"/>
                </a:solidFill>
              </a:defRPr>
            </a:lvl4pPr>
            <a:lvl5pPr marL="1543050" indent="-171450">
              <a:buClr>
                <a:srgbClr val="5B6770"/>
              </a:buClr>
              <a:buFont typeface="Arial" panose="020B0604020202020204" pitchFamily="34" charset="0"/>
              <a:buChar char="-"/>
              <a:defRPr sz="15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24434" y="1082496"/>
            <a:ext cx="3086100" cy="4351338"/>
          </a:xfrm>
        </p:spPr>
        <p:txBody>
          <a:bodyPr>
            <a:normAutofit/>
          </a:bodyPr>
          <a:lstStyle>
            <a:lvl1pPr marL="171450" indent="-171450">
              <a:buClr>
                <a:srgbClr val="5B6770"/>
              </a:buClr>
              <a:buFont typeface="Wingdings" panose="05000000000000000000" pitchFamily="2" charset="2"/>
              <a:buChar char="§"/>
              <a:defRPr sz="1500">
                <a:solidFill>
                  <a:srgbClr val="000000"/>
                </a:solidFill>
              </a:defRPr>
            </a:lvl1pPr>
            <a:lvl2pPr marL="514350" indent="-171450">
              <a:buClr>
                <a:srgbClr val="5B6770"/>
              </a:buClr>
              <a:buFont typeface="Wingdings" panose="05000000000000000000" pitchFamily="2" charset="2"/>
              <a:buChar char="w"/>
              <a:defRPr sz="1500">
                <a:solidFill>
                  <a:srgbClr val="000000"/>
                </a:solidFill>
              </a:defRPr>
            </a:lvl2pPr>
            <a:lvl3pPr marL="857250" indent="-171450">
              <a:buClr>
                <a:srgbClr val="5B6770"/>
              </a:buClr>
              <a:buFont typeface="Wingdings" panose="05000000000000000000" pitchFamily="2" charset="2"/>
              <a:buChar char=""/>
              <a:defRPr sz="1500">
                <a:solidFill>
                  <a:srgbClr val="000000"/>
                </a:solidFill>
              </a:defRPr>
            </a:lvl3pPr>
            <a:lvl4pPr marL="1200150" indent="-171450">
              <a:buClr>
                <a:srgbClr val="5B6770"/>
              </a:buClr>
              <a:buFont typeface="Arial" panose="020B0604020202020204" pitchFamily="34" charset="0"/>
              <a:buChar char="›"/>
              <a:defRPr sz="1500">
                <a:solidFill>
                  <a:srgbClr val="000000"/>
                </a:solidFill>
              </a:defRPr>
            </a:lvl4pPr>
            <a:lvl5pPr marL="1543050" indent="-171450">
              <a:buClr>
                <a:srgbClr val="5B6770"/>
              </a:buClr>
              <a:buFont typeface="Arial" panose="020B0604020202020204" pitchFamily="34" charset="0"/>
              <a:buChar char="-"/>
              <a:defRPr sz="15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26249E43-3F79-7B42-0BB6-88FD2149A397}"/>
              </a:ext>
            </a:extLst>
          </p:cNvPr>
          <p:cNvSpPr>
            <a:spLocks noGrp="1"/>
          </p:cNvSpPr>
          <p:nvPr>
            <p:ph type="sldNum" sz="quarter" idx="10"/>
          </p:nvPr>
        </p:nvSpPr>
        <p:spPr>
          <a:xfrm>
            <a:off x="471488" y="6402388"/>
            <a:ext cx="390525" cy="365125"/>
          </a:xfrm>
          <a:prstGeom prst="rect">
            <a:avLst/>
          </a:prstGeom>
        </p:spPr>
        <p:txBody>
          <a:bodyPr/>
          <a:lstStyle>
            <a:lvl1pPr eaLnBrk="1" fontAlgn="auto" hangingPunct="1">
              <a:spcBef>
                <a:spcPts val="0"/>
              </a:spcBef>
              <a:spcAft>
                <a:spcPts val="0"/>
              </a:spcAft>
              <a:defRPr sz="825">
                <a:latin typeface="Arial" panose="020B0604020202020204" pitchFamily="34" charset="0"/>
                <a:cs typeface="Arial" panose="020B0604020202020204" pitchFamily="34" charset="0"/>
              </a:defRPr>
            </a:lvl1pPr>
          </a:lstStyle>
          <a:p>
            <a:pPr>
              <a:defRPr/>
            </a:pPr>
            <a:fld id="{6D95D9D3-763F-410A-8CBA-BBA80379FACC}" type="slidenum">
              <a:rPr lang="en-US" altLang="en-US"/>
              <a:pPr>
                <a:defRPr/>
              </a:pPr>
              <a:t>‹#›</a:t>
            </a:fld>
            <a:endParaRPr lang="en-US" altLang="en-US"/>
          </a:p>
        </p:txBody>
      </p:sp>
    </p:spTree>
    <p:extLst>
      <p:ext uri="{BB962C8B-B14F-4D97-AF65-F5344CB8AC3E}">
        <p14:creationId xmlns:p14="http://schemas.microsoft.com/office/powerpoint/2010/main" val="2474379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cademic Schools">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A779AA9D-85DB-6C9A-637A-03BAB5F94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3175"/>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6050A0B9-E1EC-6D2A-283B-7F306C4B9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a:extLst>
              <a:ext uri="{FF2B5EF4-FFF2-40B4-BE49-F238E27FC236}">
                <a16:creationId xmlns:a16="http://schemas.microsoft.com/office/drawing/2014/main" id="{B91626A9-1C8E-C2F8-D186-D17EEFF47BF1}"/>
              </a:ext>
            </a:extLst>
          </p:cNvPr>
          <p:cNvSpPr txBox="1">
            <a:spLocks noChangeArrowheads="1"/>
          </p:cNvSpPr>
          <p:nvPr/>
        </p:nvSpPr>
        <p:spPr bwMode="auto">
          <a:xfrm>
            <a:off x="342900" y="5938838"/>
            <a:ext cx="3494088" cy="369887"/>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b="1">
                <a:solidFill>
                  <a:schemeClr val="bg1"/>
                </a:solidFill>
                <a:latin typeface="Arial" panose="020B0604020202020204" pitchFamily="34" charset="0"/>
                <a:cs typeface="Arial" panose="020B0604020202020204" pitchFamily="34" charset="0"/>
              </a:rPr>
              <a:t>nscc.ca/programs</a:t>
            </a:r>
          </a:p>
        </p:txBody>
      </p:sp>
    </p:spTree>
    <p:extLst>
      <p:ext uri="{BB962C8B-B14F-4D97-AF65-F5344CB8AC3E}">
        <p14:creationId xmlns:p14="http://schemas.microsoft.com/office/powerpoint/2010/main" val="70134793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rea of Interest">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EBD39E83-62DC-6721-E909-E699F4BB2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3175"/>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
            <a:extLst>
              <a:ext uri="{FF2B5EF4-FFF2-40B4-BE49-F238E27FC236}">
                <a16:creationId xmlns:a16="http://schemas.microsoft.com/office/drawing/2014/main" id="{27359772-BF5D-C96E-B3B6-028EEA20048C}"/>
              </a:ext>
            </a:extLst>
          </p:cNvPr>
          <p:cNvSpPr txBox="1">
            <a:spLocks noChangeArrowheads="1"/>
          </p:cNvSpPr>
          <p:nvPr/>
        </p:nvSpPr>
        <p:spPr bwMode="auto">
          <a:xfrm>
            <a:off x="342900" y="5938838"/>
            <a:ext cx="3494088" cy="369887"/>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b="1">
                <a:solidFill>
                  <a:schemeClr val="bg1"/>
                </a:solidFill>
                <a:latin typeface="Arial" panose="020B0604020202020204" pitchFamily="34" charset="0"/>
                <a:cs typeface="Arial" panose="020B0604020202020204" pitchFamily="34" charset="0"/>
              </a:rPr>
              <a:t>nscc.ca/programs</a:t>
            </a:r>
          </a:p>
        </p:txBody>
      </p:sp>
      <p:pic>
        <p:nvPicPr>
          <p:cNvPr id="4" name="Picture 5">
            <a:extLst>
              <a:ext uri="{FF2B5EF4-FFF2-40B4-BE49-F238E27FC236}">
                <a16:creationId xmlns:a16="http://schemas.microsoft.com/office/drawing/2014/main" id="{F3CA306C-A91C-85EE-C979-2230F90A7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867478"/>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90% Stat">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A169B21-0A45-477A-2FB1-93C69BBD3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538" y="6011863"/>
            <a:ext cx="1176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89CF8B6-1F9C-D805-A3B2-931A814A9FA5}"/>
              </a:ext>
            </a:extLst>
          </p:cNvPr>
          <p:cNvSpPr/>
          <p:nvPr/>
        </p:nvSpPr>
        <p:spPr>
          <a:xfrm>
            <a:off x="0" y="1588"/>
            <a:ext cx="303213"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4" name="Content Placeholder 2">
            <a:extLst>
              <a:ext uri="{FF2B5EF4-FFF2-40B4-BE49-F238E27FC236}">
                <a16:creationId xmlns:a16="http://schemas.microsoft.com/office/drawing/2014/main" id="{2A09FCB4-C0BE-1601-120D-02AC375D9D5C}"/>
              </a:ext>
            </a:extLst>
          </p:cNvPr>
          <p:cNvSpPr txBox="1">
            <a:spLocks/>
          </p:cNvSpPr>
          <p:nvPr/>
        </p:nvSpPr>
        <p:spPr>
          <a:xfrm>
            <a:off x="1019175" y="6140450"/>
            <a:ext cx="7886700" cy="403225"/>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200" dirty="0">
                <a:solidFill>
                  <a:srgbClr val="10497E"/>
                </a:solidFill>
                <a:latin typeface="Arial" panose="020B0604020202020204" pitchFamily="34" charset="0"/>
                <a:cs typeface="Arial" panose="020B0604020202020204" pitchFamily="34" charset="0"/>
              </a:rPr>
              <a:t>*NSCC 2020 Graduate Survey</a:t>
            </a:r>
          </a:p>
        </p:txBody>
      </p:sp>
      <p:cxnSp>
        <p:nvCxnSpPr>
          <p:cNvPr id="5" name="Straight Connector 4">
            <a:extLst>
              <a:ext uri="{FF2B5EF4-FFF2-40B4-BE49-F238E27FC236}">
                <a16:creationId xmlns:a16="http://schemas.microsoft.com/office/drawing/2014/main" id="{519E547A-83C8-9D5D-7F41-B9606333BB8C}"/>
              </a:ext>
            </a:extLst>
          </p:cNvPr>
          <p:cNvCxnSpPr>
            <a:cxnSpLocks/>
          </p:cNvCxnSpPr>
          <p:nvPr/>
        </p:nvCxnSpPr>
        <p:spPr>
          <a:xfrm>
            <a:off x="1028700" y="2246313"/>
            <a:ext cx="0" cy="2374900"/>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39E397-1D25-C633-31DF-3BA3D2FCE156}"/>
              </a:ext>
            </a:extLst>
          </p:cNvPr>
          <p:cNvSpPr txBox="1"/>
          <p:nvPr/>
        </p:nvSpPr>
        <p:spPr>
          <a:xfrm>
            <a:off x="1104900" y="1704975"/>
            <a:ext cx="3897313" cy="2008188"/>
          </a:xfrm>
          <a:prstGeom prst="rect">
            <a:avLst/>
          </a:prstGeom>
          <a:noFill/>
        </p:spPr>
        <p:txBody>
          <a:bodyPr>
            <a:spAutoFit/>
          </a:bodyPr>
          <a:lstStyle/>
          <a:p>
            <a:pPr eaLnBrk="1" fontAlgn="auto" hangingPunct="1">
              <a:spcBef>
                <a:spcPts val="0"/>
              </a:spcBef>
              <a:spcAft>
                <a:spcPts val="0"/>
              </a:spcAft>
              <a:defRPr/>
            </a:pPr>
            <a:r>
              <a:rPr lang="en-US" sz="12450" b="1" dirty="0">
                <a:solidFill>
                  <a:srgbClr val="FF661E"/>
                </a:solidFill>
                <a:latin typeface="Arial" charset="0"/>
                <a:ea typeface="Arial" charset="0"/>
                <a:cs typeface="Arial" charset="0"/>
              </a:rPr>
              <a:t>90%</a:t>
            </a:r>
          </a:p>
        </p:txBody>
      </p:sp>
      <p:sp>
        <p:nvSpPr>
          <p:cNvPr id="7" name="TextBox 8">
            <a:extLst>
              <a:ext uri="{FF2B5EF4-FFF2-40B4-BE49-F238E27FC236}">
                <a16:creationId xmlns:a16="http://schemas.microsoft.com/office/drawing/2014/main" id="{7B350F80-E318-6F82-27A5-C63EEDDAB581}"/>
              </a:ext>
            </a:extLst>
          </p:cNvPr>
          <p:cNvSpPr txBox="1">
            <a:spLocks noChangeArrowheads="1"/>
          </p:cNvSpPr>
          <p:nvPr/>
        </p:nvSpPr>
        <p:spPr bwMode="auto">
          <a:xfrm>
            <a:off x="1227138" y="3967163"/>
            <a:ext cx="3032125" cy="785812"/>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500" b="1">
                <a:solidFill>
                  <a:srgbClr val="0F497E"/>
                </a:solidFill>
                <a:latin typeface="Arial" panose="020B0604020202020204" pitchFamily="34" charset="0"/>
                <a:cs typeface="Arial" panose="020B0604020202020204" pitchFamily="34" charset="0"/>
              </a:rPr>
              <a:t>of graduates feel their program prepared them for employment*</a:t>
            </a:r>
          </a:p>
        </p:txBody>
      </p:sp>
    </p:spTree>
    <p:extLst>
      <p:ext uri="{BB962C8B-B14F-4D97-AF65-F5344CB8AC3E}">
        <p14:creationId xmlns:p14="http://schemas.microsoft.com/office/powerpoint/2010/main" val="92345630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4% Stat">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6730F909-3666-0572-A1DC-7758D3EE7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538" y="6011863"/>
            <a:ext cx="1176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4401FCA-48AF-ACD8-E1F1-8071873CB1C9}"/>
              </a:ext>
            </a:extLst>
          </p:cNvPr>
          <p:cNvSpPr/>
          <p:nvPr/>
        </p:nvSpPr>
        <p:spPr>
          <a:xfrm>
            <a:off x="0" y="1588"/>
            <a:ext cx="303213"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4" name="Content Placeholder 2">
            <a:extLst>
              <a:ext uri="{FF2B5EF4-FFF2-40B4-BE49-F238E27FC236}">
                <a16:creationId xmlns:a16="http://schemas.microsoft.com/office/drawing/2014/main" id="{A423E828-AB1D-84C8-80AE-739787A9C868}"/>
              </a:ext>
            </a:extLst>
          </p:cNvPr>
          <p:cNvSpPr txBox="1">
            <a:spLocks/>
          </p:cNvSpPr>
          <p:nvPr/>
        </p:nvSpPr>
        <p:spPr>
          <a:xfrm>
            <a:off x="1019175" y="6140450"/>
            <a:ext cx="7886700" cy="403225"/>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200" dirty="0">
                <a:solidFill>
                  <a:srgbClr val="10497E"/>
                </a:solidFill>
                <a:latin typeface="Arial" panose="020B0604020202020204" pitchFamily="34" charset="0"/>
                <a:cs typeface="Arial" panose="020B0604020202020204" pitchFamily="34" charset="0"/>
              </a:rPr>
              <a:t>*NSCC 2022 Graduate Survey</a:t>
            </a:r>
          </a:p>
        </p:txBody>
      </p:sp>
      <p:cxnSp>
        <p:nvCxnSpPr>
          <p:cNvPr id="5" name="Straight Connector 4">
            <a:extLst>
              <a:ext uri="{FF2B5EF4-FFF2-40B4-BE49-F238E27FC236}">
                <a16:creationId xmlns:a16="http://schemas.microsoft.com/office/drawing/2014/main" id="{7BEE5DFF-A8C4-CBE9-2146-6670C537282E}"/>
              </a:ext>
            </a:extLst>
          </p:cNvPr>
          <p:cNvCxnSpPr>
            <a:cxnSpLocks/>
          </p:cNvCxnSpPr>
          <p:nvPr/>
        </p:nvCxnSpPr>
        <p:spPr>
          <a:xfrm>
            <a:off x="1028700" y="2246313"/>
            <a:ext cx="0" cy="2374900"/>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74BA0A-3613-C4E9-0067-C23A763E05CF}"/>
              </a:ext>
            </a:extLst>
          </p:cNvPr>
          <p:cNvSpPr txBox="1"/>
          <p:nvPr/>
        </p:nvSpPr>
        <p:spPr>
          <a:xfrm>
            <a:off x="1104900" y="1704975"/>
            <a:ext cx="3897313" cy="2008188"/>
          </a:xfrm>
          <a:prstGeom prst="rect">
            <a:avLst/>
          </a:prstGeom>
          <a:noFill/>
        </p:spPr>
        <p:txBody>
          <a:bodyPr>
            <a:spAutoFit/>
          </a:bodyPr>
          <a:lstStyle/>
          <a:p>
            <a:pPr eaLnBrk="1" fontAlgn="auto" hangingPunct="1">
              <a:spcBef>
                <a:spcPts val="0"/>
              </a:spcBef>
              <a:spcAft>
                <a:spcPts val="0"/>
              </a:spcAft>
              <a:defRPr/>
            </a:pPr>
            <a:r>
              <a:rPr lang="en-US" sz="12450" b="1" dirty="0">
                <a:solidFill>
                  <a:srgbClr val="FF661E"/>
                </a:solidFill>
                <a:latin typeface="Arial" charset="0"/>
                <a:ea typeface="Arial" charset="0"/>
                <a:cs typeface="Arial" charset="0"/>
              </a:rPr>
              <a:t>93%</a:t>
            </a:r>
          </a:p>
        </p:txBody>
      </p:sp>
      <p:sp>
        <p:nvSpPr>
          <p:cNvPr id="7" name="TextBox 8">
            <a:extLst>
              <a:ext uri="{FF2B5EF4-FFF2-40B4-BE49-F238E27FC236}">
                <a16:creationId xmlns:a16="http://schemas.microsoft.com/office/drawing/2014/main" id="{93553FC8-84F4-9887-0157-93C6F61AF60A}"/>
              </a:ext>
            </a:extLst>
          </p:cNvPr>
          <p:cNvSpPr txBox="1">
            <a:spLocks noChangeArrowheads="1"/>
          </p:cNvSpPr>
          <p:nvPr/>
        </p:nvSpPr>
        <p:spPr bwMode="auto">
          <a:xfrm>
            <a:off x="1227138" y="3967163"/>
            <a:ext cx="3032125" cy="554037"/>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500" b="1">
                <a:solidFill>
                  <a:srgbClr val="0F497E"/>
                </a:solidFill>
                <a:latin typeface="Arial" panose="020B0604020202020204" pitchFamily="34" charset="0"/>
                <a:cs typeface="Arial" panose="020B0604020202020204" pitchFamily="34" charset="0"/>
              </a:rPr>
              <a:t>of employed NSCC graduates live and work in Nova Scotia*</a:t>
            </a:r>
          </a:p>
        </p:txBody>
      </p:sp>
      <p:sp>
        <p:nvSpPr>
          <p:cNvPr id="8" name="TextBox 9">
            <a:extLst>
              <a:ext uri="{FF2B5EF4-FFF2-40B4-BE49-F238E27FC236}">
                <a16:creationId xmlns:a16="http://schemas.microsoft.com/office/drawing/2014/main" id="{DBC8B1EE-BC01-D49F-AC34-07B45829BE1D}"/>
              </a:ext>
            </a:extLst>
          </p:cNvPr>
          <p:cNvSpPr txBox="1">
            <a:spLocks noChangeArrowheads="1"/>
          </p:cNvSpPr>
          <p:nvPr/>
        </p:nvSpPr>
        <p:spPr bwMode="auto">
          <a:xfrm>
            <a:off x="962025" y="390525"/>
            <a:ext cx="1914525" cy="322263"/>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500" b="1">
                <a:solidFill>
                  <a:srgbClr val="00B050"/>
                </a:solidFill>
              </a:rPr>
              <a:t>updated</a:t>
            </a:r>
            <a:endParaRPr lang="en-CA" altLang="en-US" sz="1500" b="1">
              <a:solidFill>
                <a:srgbClr val="00B050"/>
              </a:solidFill>
            </a:endParaRPr>
          </a:p>
        </p:txBody>
      </p:sp>
    </p:spTree>
    <p:extLst>
      <p:ext uri="{BB962C8B-B14F-4D97-AF65-F5344CB8AC3E}">
        <p14:creationId xmlns:p14="http://schemas.microsoft.com/office/powerpoint/2010/main" val="1034976811"/>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93% Stat">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D5A7359-D03D-6708-4495-A8E151E03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538" y="6011863"/>
            <a:ext cx="1176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8FD2BAE-48AD-1274-681D-4DD398A660B4}"/>
              </a:ext>
            </a:extLst>
          </p:cNvPr>
          <p:cNvSpPr/>
          <p:nvPr/>
        </p:nvSpPr>
        <p:spPr>
          <a:xfrm>
            <a:off x="0" y="1588"/>
            <a:ext cx="303213"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4" name="Content Placeholder 2">
            <a:extLst>
              <a:ext uri="{FF2B5EF4-FFF2-40B4-BE49-F238E27FC236}">
                <a16:creationId xmlns:a16="http://schemas.microsoft.com/office/drawing/2014/main" id="{E47A7BCD-C895-E98C-B440-0E7759291185}"/>
              </a:ext>
            </a:extLst>
          </p:cNvPr>
          <p:cNvSpPr txBox="1">
            <a:spLocks/>
          </p:cNvSpPr>
          <p:nvPr/>
        </p:nvSpPr>
        <p:spPr>
          <a:xfrm>
            <a:off x="1019175" y="6140450"/>
            <a:ext cx="7886700" cy="403225"/>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200" dirty="0">
                <a:solidFill>
                  <a:srgbClr val="10497E"/>
                </a:solidFill>
                <a:latin typeface="Arial" panose="020B0604020202020204" pitchFamily="34" charset="0"/>
                <a:cs typeface="Arial" panose="020B0604020202020204" pitchFamily="34" charset="0"/>
              </a:rPr>
              <a:t>*NSCC 2022 Graduate Survey</a:t>
            </a:r>
          </a:p>
        </p:txBody>
      </p:sp>
      <p:cxnSp>
        <p:nvCxnSpPr>
          <p:cNvPr id="5" name="Straight Connector 4">
            <a:extLst>
              <a:ext uri="{FF2B5EF4-FFF2-40B4-BE49-F238E27FC236}">
                <a16:creationId xmlns:a16="http://schemas.microsoft.com/office/drawing/2014/main" id="{46002190-5EA3-A526-4E84-3F700C32FB9D}"/>
              </a:ext>
            </a:extLst>
          </p:cNvPr>
          <p:cNvCxnSpPr>
            <a:cxnSpLocks/>
          </p:cNvCxnSpPr>
          <p:nvPr/>
        </p:nvCxnSpPr>
        <p:spPr>
          <a:xfrm>
            <a:off x="1028700" y="2246313"/>
            <a:ext cx="0" cy="2374900"/>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BD00BB-B0E4-76AA-23F6-01AA63839CED}"/>
              </a:ext>
            </a:extLst>
          </p:cNvPr>
          <p:cNvSpPr txBox="1"/>
          <p:nvPr/>
        </p:nvSpPr>
        <p:spPr>
          <a:xfrm>
            <a:off x="1104900" y="1704975"/>
            <a:ext cx="3897313" cy="2008188"/>
          </a:xfrm>
          <a:prstGeom prst="rect">
            <a:avLst/>
          </a:prstGeom>
          <a:noFill/>
        </p:spPr>
        <p:txBody>
          <a:bodyPr>
            <a:spAutoFit/>
          </a:bodyPr>
          <a:lstStyle/>
          <a:p>
            <a:pPr eaLnBrk="1" fontAlgn="auto" hangingPunct="1">
              <a:spcBef>
                <a:spcPts val="0"/>
              </a:spcBef>
              <a:spcAft>
                <a:spcPts val="0"/>
              </a:spcAft>
              <a:defRPr/>
            </a:pPr>
            <a:r>
              <a:rPr lang="en-US" sz="12450" b="1" dirty="0">
                <a:solidFill>
                  <a:srgbClr val="FF661E"/>
                </a:solidFill>
                <a:latin typeface="Arial" charset="0"/>
                <a:ea typeface="Arial" charset="0"/>
                <a:cs typeface="Arial" charset="0"/>
              </a:rPr>
              <a:t>90%</a:t>
            </a:r>
          </a:p>
        </p:txBody>
      </p:sp>
      <p:sp>
        <p:nvSpPr>
          <p:cNvPr id="7" name="TextBox 8">
            <a:extLst>
              <a:ext uri="{FF2B5EF4-FFF2-40B4-BE49-F238E27FC236}">
                <a16:creationId xmlns:a16="http://schemas.microsoft.com/office/drawing/2014/main" id="{AC3ED353-E28C-055A-5A0B-8C3E070B74FF}"/>
              </a:ext>
            </a:extLst>
          </p:cNvPr>
          <p:cNvSpPr txBox="1">
            <a:spLocks noChangeArrowheads="1"/>
          </p:cNvSpPr>
          <p:nvPr/>
        </p:nvSpPr>
        <p:spPr bwMode="auto">
          <a:xfrm>
            <a:off x="1227138" y="3967163"/>
            <a:ext cx="3032125" cy="554037"/>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500" b="1">
                <a:solidFill>
                  <a:srgbClr val="0F497E"/>
                </a:solidFill>
                <a:latin typeface="Arial" panose="020B0604020202020204" pitchFamily="34" charset="0"/>
                <a:cs typeface="Arial" panose="020B0604020202020204" pitchFamily="34" charset="0"/>
              </a:rPr>
              <a:t>of graduates satisfied with their overall NSCC experience*</a:t>
            </a:r>
          </a:p>
        </p:txBody>
      </p:sp>
    </p:spTree>
    <p:extLst>
      <p:ext uri="{BB962C8B-B14F-4D97-AF65-F5344CB8AC3E}">
        <p14:creationId xmlns:p14="http://schemas.microsoft.com/office/powerpoint/2010/main" val="1940929729"/>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6% Stat">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2732B055-6765-2828-1991-4D650F9F6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538" y="6011863"/>
            <a:ext cx="1176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4C375CB-0D19-4152-2AE5-ABB6122CC547}"/>
              </a:ext>
            </a:extLst>
          </p:cNvPr>
          <p:cNvSpPr/>
          <p:nvPr/>
        </p:nvSpPr>
        <p:spPr>
          <a:xfrm>
            <a:off x="0" y="1588"/>
            <a:ext cx="303213"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cxnSp>
        <p:nvCxnSpPr>
          <p:cNvPr id="4" name="Straight Connector 3">
            <a:extLst>
              <a:ext uri="{FF2B5EF4-FFF2-40B4-BE49-F238E27FC236}">
                <a16:creationId xmlns:a16="http://schemas.microsoft.com/office/drawing/2014/main" id="{3602700D-6A60-CD0E-5376-484093BE77E4}"/>
              </a:ext>
            </a:extLst>
          </p:cNvPr>
          <p:cNvCxnSpPr>
            <a:cxnSpLocks/>
          </p:cNvCxnSpPr>
          <p:nvPr/>
        </p:nvCxnSpPr>
        <p:spPr>
          <a:xfrm>
            <a:off x="1028700" y="2246313"/>
            <a:ext cx="0" cy="2679700"/>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C7E19BF-0350-7858-42E5-B17318FDFE13}"/>
              </a:ext>
            </a:extLst>
          </p:cNvPr>
          <p:cNvSpPr txBox="1"/>
          <p:nvPr/>
        </p:nvSpPr>
        <p:spPr>
          <a:xfrm>
            <a:off x="1104900" y="1704975"/>
            <a:ext cx="3897313" cy="2008188"/>
          </a:xfrm>
          <a:prstGeom prst="rect">
            <a:avLst/>
          </a:prstGeom>
          <a:noFill/>
        </p:spPr>
        <p:txBody>
          <a:bodyPr>
            <a:spAutoFit/>
          </a:bodyPr>
          <a:lstStyle/>
          <a:p>
            <a:pPr eaLnBrk="1" fontAlgn="auto" hangingPunct="1">
              <a:spcBef>
                <a:spcPts val="0"/>
              </a:spcBef>
              <a:spcAft>
                <a:spcPts val="0"/>
              </a:spcAft>
              <a:defRPr/>
            </a:pPr>
            <a:r>
              <a:rPr lang="en-US" sz="12450" b="1" dirty="0">
                <a:solidFill>
                  <a:srgbClr val="FF661E"/>
                </a:solidFill>
                <a:latin typeface="Arial" charset="0"/>
                <a:ea typeface="Arial" charset="0"/>
                <a:cs typeface="Arial" charset="0"/>
              </a:rPr>
              <a:t>34%</a:t>
            </a:r>
          </a:p>
        </p:txBody>
      </p:sp>
      <p:sp>
        <p:nvSpPr>
          <p:cNvPr id="6" name="TextBox 7">
            <a:extLst>
              <a:ext uri="{FF2B5EF4-FFF2-40B4-BE49-F238E27FC236}">
                <a16:creationId xmlns:a16="http://schemas.microsoft.com/office/drawing/2014/main" id="{8F50862B-28B0-9FD0-7185-F1878461ACA2}"/>
              </a:ext>
            </a:extLst>
          </p:cNvPr>
          <p:cNvSpPr txBox="1">
            <a:spLocks noChangeArrowheads="1"/>
          </p:cNvSpPr>
          <p:nvPr/>
        </p:nvSpPr>
        <p:spPr bwMode="auto">
          <a:xfrm>
            <a:off x="1227138" y="3967163"/>
            <a:ext cx="3032125" cy="785812"/>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500" b="1">
                <a:solidFill>
                  <a:srgbClr val="0F497E"/>
                </a:solidFill>
                <a:latin typeface="Arial" panose="020B0604020202020204" pitchFamily="34" charset="0"/>
                <a:cs typeface="Arial" panose="020B0604020202020204" pitchFamily="34" charset="0"/>
              </a:rPr>
              <a:t>of incoming students are </a:t>
            </a:r>
            <a:br>
              <a:rPr lang="en-US" altLang="en-US" sz="1500" b="1">
                <a:solidFill>
                  <a:srgbClr val="0F497E"/>
                </a:solidFill>
                <a:latin typeface="Arial" panose="020B0604020202020204" pitchFamily="34" charset="0"/>
                <a:cs typeface="Arial" panose="020B0604020202020204" pitchFamily="34" charset="0"/>
              </a:rPr>
            </a:br>
            <a:r>
              <a:rPr lang="en-US" altLang="en-US" sz="1500" b="1">
                <a:solidFill>
                  <a:srgbClr val="0F497E"/>
                </a:solidFill>
                <a:latin typeface="Arial" panose="020B0604020202020204" pitchFamily="34" charset="0"/>
                <a:cs typeface="Arial" panose="020B0604020202020204" pitchFamily="34" charset="0"/>
              </a:rPr>
              <a:t>first generation to attend </a:t>
            </a:r>
            <a:br>
              <a:rPr lang="en-US" altLang="en-US" sz="1500" b="1">
                <a:solidFill>
                  <a:srgbClr val="0F497E"/>
                </a:solidFill>
                <a:latin typeface="Arial" panose="020B0604020202020204" pitchFamily="34" charset="0"/>
                <a:cs typeface="Arial" panose="020B0604020202020204" pitchFamily="34" charset="0"/>
              </a:rPr>
            </a:br>
            <a:r>
              <a:rPr lang="en-US" altLang="en-US" sz="1500" b="1">
                <a:solidFill>
                  <a:srgbClr val="0F497E"/>
                </a:solidFill>
                <a:latin typeface="Arial" panose="020B0604020202020204" pitchFamily="34" charset="0"/>
                <a:cs typeface="Arial" panose="020B0604020202020204" pitchFamily="34" charset="0"/>
              </a:rPr>
              <a:t>post-secondary*</a:t>
            </a:r>
          </a:p>
        </p:txBody>
      </p:sp>
      <p:sp>
        <p:nvSpPr>
          <p:cNvPr id="7" name="Content Placeholder 2">
            <a:extLst>
              <a:ext uri="{FF2B5EF4-FFF2-40B4-BE49-F238E27FC236}">
                <a16:creationId xmlns:a16="http://schemas.microsoft.com/office/drawing/2014/main" id="{F7EC7882-4F32-713C-2631-6F3E08FC7810}"/>
              </a:ext>
            </a:extLst>
          </p:cNvPr>
          <p:cNvSpPr txBox="1">
            <a:spLocks/>
          </p:cNvSpPr>
          <p:nvPr/>
        </p:nvSpPr>
        <p:spPr>
          <a:xfrm>
            <a:off x="1019175" y="6140450"/>
            <a:ext cx="7886700" cy="403225"/>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200" dirty="0">
                <a:solidFill>
                  <a:srgbClr val="10497E"/>
                </a:solidFill>
                <a:latin typeface="Arial" panose="020B0604020202020204" pitchFamily="34" charset="0"/>
                <a:cs typeface="Arial" panose="020B0604020202020204" pitchFamily="34" charset="0"/>
              </a:rPr>
              <a:t>*NSCC 2022 Incoming Student Success Survey</a:t>
            </a:r>
          </a:p>
        </p:txBody>
      </p:sp>
    </p:spTree>
    <p:extLst>
      <p:ext uri="{BB962C8B-B14F-4D97-AF65-F5344CB8AC3E}">
        <p14:creationId xmlns:p14="http://schemas.microsoft.com/office/powerpoint/2010/main" val="91710828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photo 2">
    <p:bg>
      <p:bgPr>
        <a:solidFill>
          <a:schemeClr val="tx1"/>
        </a:solidFill>
        <a:effectLst/>
      </p:bgPr>
    </p:bg>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61CDC123-EC4D-B5FF-11F5-EEAB9AB8D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EEAEC05F-8B43-505C-B800-48A3FB43F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Placeholder 1"/>
          <p:cNvSpPr>
            <a:spLocks noGrp="1" noChangeAspect="1"/>
          </p:cNvSpPr>
          <p:nvPr>
            <p:ph type="title"/>
          </p:nvPr>
        </p:nvSpPr>
        <p:spPr>
          <a:xfrm>
            <a:off x="1028700" y="3505945"/>
            <a:ext cx="5393464" cy="461665"/>
          </a:xfrm>
          <a:prstGeom prst="rect">
            <a:avLst/>
          </a:prstGeom>
          <a:noFill/>
        </p:spPr>
        <p:txBody>
          <a:bodyPr lIns="45720" tIns="0" rIns="45720" bIns="0" rtlCol="0"/>
          <a:lstStyle>
            <a:lvl1pPr>
              <a:lnSpc>
                <a:spcPct val="100000"/>
              </a:lnSpc>
              <a:defRPr sz="3000" u="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54807985"/>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8B Stat">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005D49CC-1252-B5FB-D2D3-F283DF337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538" y="6011863"/>
            <a:ext cx="11763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38928AFD-8ECD-D5F3-CAB0-326EA0776C3B}"/>
              </a:ext>
            </a:extLst>
          </p:cNvPr>
          <p:cNvSpPr/>
          <p:nvPr/>
        </p:nvSpPr>
        <p:spPr>
          <a:xfrm>
            <a:off x="0" y="1588"/>
            <a:ext cx="303213"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4" name="Rectangle 5">
            <a:extLst>
              <a:ext uri="{FF2B5EF4-FFF2-40B4-BE49-F238E27FC236}">
                <a16:creationId xmlns:a16="http://schemas.microsoft.com/office/drawing/2014/main" id="{FCF96F95-6069-87A1-A691-2D2D2AB88B1C}"/>
              </a:ext>
            </a:extLst>
          </p:cNvPr>
          <p:cNvSpPr>
            <a:spLocks noChangeArrowheads="1"/>
          </p:cNvSpPr>
          <p:nvPr/>
        </p:nvSpPr>
        <p:spPr bwMode="auto">
          <a:xfrm>
            <a:off x="4259263" y="3354388"/>
            <a:ext cx="1570037" cy="508000"/>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2700" b="1">
                <a:solidFill>
                  <a:srgbClr val="FF661E"/>
                </a:solidFill>
                <a:latin typeface="Arial" panose="020B0604020202020204" pitchFamily="34" charset="0"/>
                <a:cs typeface="Arial" panose="020B0604020202020204" pitchFamily="34" charset="0"/>
              </a:rPr>
              <a:t>BILLION</a:t>
            </a:r>
            <a:endParaRPr lang="en-US" altLang="en-US" sz="2700"/>
          </a:p>
        </p:txBody>
      </p:sp>
      <p:sp>
        <p:nvSpPr>
          <p:cNvPr id="5" name="Content Placeholder 2">
            <a:extLst>
              <a:ext uri="{FF2B5EF4-FFF2-40B4-BE49-F238E27FC236}">
                <a16:creationId xmlns:a16="http://schemas.microsoft.com/office/drawing/2014/main" id="{260D6949-D206-0A52-2E56-5A175607E351}"/>
              </a:ext>
            </a:extLst>
          </p:cNvPr>
          <p:cNvSpPr txBox="1">
            <a:spLocks/>
          </p:cNvSpPr>
          <p:nvPr/>
        </p:nvSpPr>
        <p:spPr>
          <a:xfrm>
            <a:off x="1019175" y="6140450"/>
            <a:ext cx="7886700" cy="403225"/>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200" dirty="0">
                <a:solidFill>
                  <a:srgbClr val="10497E"/>
                </a:solidFill>
                <a:latin typeface="Arial" panose="020B0604020202020204" pitchFamily="34" charset="0"/>
                <a:cs typeface="Arial" panose="020B0604020202020204" pitchFamily="34" charset="0"/>
              </a:rPr>
              <a:t>*Analysis of the Economic Impact and Return on Investment of Education, EMSI 2018</a:t>
            </a:r>
          </a:p>
        </p:txBody>
      </p:sp>
      <p:cxnSp>
        <p:nvCxnSpPr>
          <p:cNvPr id="6" name="Straight Connector 5">
            <a:extLst>
              <a:ext uri="{FF2B5EF4-FFF2-40B4-BE49-F238E27FC236}">
                <a16:creationId xmlns:a16="http://schemas.microsoft.com/office/drawing/2014/main" id="{44AABC2F-11F1-D76C-7BD7-22F20968A75C}"/>
              </a:ext>
            </a:extLst>
          </p:cNvPr>
          <p:cNvCxnSpPr>
            <a:cxnSpLocks/>
          </p:cNvCxnSpPr>
          <p:nvPr/>
        </p:nvCxnSpPr>
        <p:spPr>
          <a:xfrm>
            <a:off x="1028700" y="2246313"/>
            <a:ext cx="0" cy="2520950"/>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C056238-6F53-EA0A-18F5-370613834A55}"/>
              </a:ext>
            </a:extLst>
          </p:cNvPr>
          <p:cNvSpPr txBox="1"/>
          <p:nvPr/>
        </p:nvSpPr>
        <p:spPr>
          <a:xfrm>
            <a:off x="1104900" y="1704975"/>
            <a:ext cx="3897313" cy="2008188"/>
          </a:xfrm>
          <a:prstGeom prst="rect">
            <a:avLst/>
          </a:prstGeom>
          <a:noFill/>
        </p:spPr>
        <p:txBody>
          <a:bodyPr>
            <a:spAutoFit/>
          </a:bodyPr>
          <a:lstStyle/>
          <a:p>
            <a:pPr eaLnBrk="1" fontAlgn="auto" hangingPunct="1">
              <a:spcBef>
                <a:spcPts val="0"/>
              </a:spcBef>
              <a:spcAft>
                <a:spcPts val="0"/>
              </a:spcAft>
              <a:defRPr/>
            </a:pPr>
            <a:r>
              <a:rPr lang="en-US" sz="12450" b="1" dirty="0">
                <a:solidFill>
                  <a:srgbClr val="FF661E"/>
                </a:solidFill>
                <a:latin typeface="Arial" charset="0"/>
                <a:ea typeface="Arial" charset="0"/>
                <a:cs typeface="Arial" charset="0"/>
              </a:rPr>
              <a:t>$1.8</a:t>
            </a:r>
          </a:p>
        </p:txBody>
      </p:sp>
      <p:sp>
        <p:nvSpPr>
          <p:cNvPr id="8" name="TextBox 9">
            <a:extLst>
              <a:ext uri="{FF2B5EF4-FFF2-40B4-BE49-F238E27FC236}">
                <a16:creationId xmlns:a16="http://schemas.microsoft.com/office/drawing/2014/main" id="{9D68FA6E-3B52-A1C7-137C-8013300CB1E9}"/>
              </a:ext>
            </a:extLst>
          </p:cNvPr>
          <p:cNvSpPr txBox="1">
            <a:spLocks noChangeArrowheads="1"/>
          </p:cNvSpPr>
          <p:nvPr/>
        </p:nvSpPr>
        <p:spPr bwMode="auto">
          <a:xfrm>
            <a:off x="1227138" y="4059238"/>
            <a:ext cx="3851275" cy="554037"/>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500" b="1">
                <a:solidFill>
                  <a:srgbClr val="0F497E"/>
                </a:solidFill>
                <a:latin typeface="Arial" panose="020B0604020202020204" pitchFamily="34" charset="0"/>
                <a:cs typeface="Arial" panose="020B0604020202020204" pitchFamily="34" charset="0"/>
              </a:rPr>
              <a:t>contributed to the Nova Scotia economy by NSCC and its students in 2016-17*</a:t>
            </a:r>
          </a:p>
        </p:txBody>
      </p:sp>
    </p:spTree>
    <p:extLst>
      <p:ext uri="{BB962C8B-B14F-4D97-AF65-F5344CB8AC3E}">
        <p14:creationId xmlns:p14="http://schemas.microsoft.com/office/powerpoint/2010/main" val="3672810357"/>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ick Facts - 9 Stats">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21ECADE7-5873-34E6-F57D-91A8134E4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3554206"/>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ick Facts - 4 Stats">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E3119097-3269-F8D6-9F4F-F411AD414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0405239"/>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SCC Campus Ma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DB2621-BE43-D368-9C65-5DB7BB4A938B}"/>
              </a:ext>
            </a:extLst>
          </p:cNvPr>
          <p:cNvSpPr/>
          <p:nvPr/>
        </p:nvSpPr>
        <p:spPr>
          <a:xfrm>
            <a:off x="303213" y="0"/>
            <a:ext cx="8840787" cy="6858000"/>
          </a:xfrm>
          <a:prstGeom prst="rect">
            <a:avLst/>
          </a:prstGeom>
          <a:solidFill>
            <a:srgbClr val="102B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3" name="Rectangle 2">
            <a:extLst>
              <a:ext uri="{FF2B5EF4-FFF2-40B4-BE49-F238E27FC236}">
                <a16:creationId xmlns:a16="http://schemas.microsoft.com/office/drawing/2014/main" id="{73DB9988-E38C-F981-92D6-9A23BA99218A}"/>
              </a:ext>
            </a:extLst>
          </p:cNvPr>
          <p:cNvSpPr/>
          <p:nvPr/>
        </p:nvSpPr>
        <p:spPr>
          <a:xfrm>
            <a:off x="0" y="0"/>
            <a:ext cx="303213" cy="6858000"/>
          </a:xfrm>
          <a:prstGeom prst="rect">
            <a:avLst/>
          </a:prstGeom>
          <a:solidFill>
            <a:srgbClr val="2B71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4" name="Content Placeholder 2">
            <a:extLst>
              <a:ext uri="{FF2B5EF4-FFF2-40B4-BE49-F238E27FC236}">
                <a16:creationId xmlns:a16="http://schemas.microsoft.com/office/drawing/2014/main" id="{4534FB0A-653B-011E-683C-4BE4920AA71D}"/>
              </a:ext>
            </a:extLst>
          </p:cNvPr>
          <p:cNvSpPr txBox="1">
            <a:spLocks/>
          </p:cNvSpPr>
          <p:nvPr/>
        </p:nvSpPr>
        <p:spPr>
          <a:xfrm>
            <a:off x="1028700" y="201613"/>
            <a:ext cx="5786438" cy="1449387"/>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3000" b="1" dirty="0">
                <a:solidFill>
                  <a:schemeClr val="bg1"/>
                </a:solidFill>
                <a:latin typeface="Arial" panose="020B0604020202020204" pitchFamily="34" charset="0"/>
                <a:cs typeface="Arial" panose="020B0604020202020204" pitchFamily="34" charset="0"/>
              </a:rPr>
              <a:t>Nova Scotia.</a:t>
            </a:r>
            <a:br>
              <a:rPr lang="en-US" sz="3000" b="1" dirty="0">
                <a:solidFill>
                  <a:schemeClr val="bg1"/>
                </a:solidFill>
                <a:latin typeface="Arial" panose="020B0604020202020204" pitchFamily="34" charset="0"/>
                <a:cs typeface="Arial" panose="020B0604020202020204" pitchFamily="34" charset="0"/>
              </a:rPr>
            </a:br>
            <a:r>
              <a:rPr lang="en-US" sz="3000" b="1" dirty="0">
                <a:solidFill>
                  <a:schemeClr val="bg1"/>
                </a:solidFill>
                <a:latin typeface="Arial" panose="020B0604020202020204" pitchFamily="34" charset="0"/>
                <a:cs typeface="Arial" panose="020B0604020202020204" pitchFamily="34" charset="0"/>
              </a:rPr>
              <a:t>We’re all over that.</a:t>
            </a:r>
            <a:endParaRPr lang="en-US" sz="3000" dirty="0">
              <a:solidFill>
                <a:schemeClr val="bg1"/>
              </a:solidFill>
              <a:latin typeface="Arial" panose="020B0604020202020204" pitchFamily="34" charset="0"/>
              <a:cs typeface="Arial" panose="020B0604020202020204" pitchFamily="34" charset="0"/>
            </a:endParaRPr>
          </a:p>
        </p:txBody>
      </p:sp>
      <p:pic>
        <p:nvPicPr>
          <p:cNvPr id="5" name="Picture 6">
            <a:extLst>
              <a:ext uri="{FF2B5EF4-FFF2-40B4-BE49-F238E27FC236}">
                <a16:creationId xmlns:a16="http://schemas.microsoft.com/office/drawing/2014/main" id="{F7935822-8FF0-16A5-1CE0-C644CBB6E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8" y="327025"/>
            <a:ext cx="6016625" cy="620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5667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Divider - End">
    <p:bg>
      <p:bgPr>
        <a:solidFill>
          <a:srgbClr val="10497E"/>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1D61D3F1-15A2-36A5-6715-4FAEA2673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Placeholder 1"/>
          <p:cNvSpPr>
            <a:spLocks noGrp="1" noChangeAspect="1"/>
          </p:cNvSpPr>
          <p:nvPr>
            <p:ph type="title"/>
          </p:nvPr>
        </p:nvSpPr>
        <p:spPr>
          <a:xfrm>
            <a:off x="1028700" y="2805529"/>
            <a:ext cx="5393464" cy="461665"/>
          </a:xfrm>
          <a:prstGeom prst="rect">
            <a:avLst/>
          </a:prstGeom>
          <a:noFill/>
        </p:spPr>
        <p:txBody>
          <a:bodyPr lIns="45720" tIns="0" rIns="45720" bIns="0" rtlCol="0"/>
          <a:lstStyle>
            <a:lvl1pPr>
              <a:lnSpc>
                <a:spcPct val="100000"/>
              </a:lnSpc>
              <a:defRPr sz="3000" u="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178361"/>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lou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23EE1C-CE38-CEBE-F2FC-0763D84DE778}"/>
              </a:ext>
            </a:extLst>
          </p:cNvPr>
          <p:cNvSpPr/>
          <p:nvPr/>
        </p:nvSpPr>
        <p:spPr>
          <a:xfrm>
            <a:off x="2517775" y="2524125"/>
            <a:ext cx="677863" cy="904875"/>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3" name="Rectangle 2">
            <a:extLst>
              <a:ext uri="{FF2B5EF4-FFF2-40B4-BE49-F238E27FC236}">
                <a16:creationId xmlns:a16="http://schemas.microsoft.com/office/drawing/2014/main" id="{12EC0C65-1D8A-32C7-021E-9C98842B1DF1}"/>
              </a:ext>
            </a:extLst>
          </p:cNvPr>
          <p:cNvSpPr/>
          <p:nvPr/>
        </p:nvSpPr>
        <p:spPr>
          <a:xfrm>
            <a:off x="2517775" y="4376738"/>
            <a:ext cx="677863" cy="9032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4" name="Rectangle 3">
            <a:extLst>
              <a:ext uri="{FF2B5EF4-FFF2-40B4-BE49-F238E27FC236}">
                <a16:creationId xmlns:a16="http://schemas.microsoft.com/office/drawing/2014/main" id="{70DE1457-4876-F84F-03EE-B9C19026DC1E}"/>
              </a:ext>
            </a:extLst>
          </p:cNvPr>
          <p:cNvSpPr/>
          <p:nvPr/>
        </p:nvSpPr>
        <p:spPr>
          <a:xfrm>
            <a:off x="4581525" y="2524125"/>
            <a:ext cx="679450" cy="904875"/>
          </a:xfrm>
          <a:prstGeom prst="rect">
            <a:avLst/>
          </a:prstGeom>
          <a:solidFill>
            <a:srgbClr val="00B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5" name="Rectangle 4">
            <a:extLst>
              <a:ext uri="{FF2B5EF4-FFF2-40B4-BE49-F238E27FC236}">
                <a16:creationId xmlns:a16="http://schemas.microsoft.com/office/drawing/2014/main" id="{9AA22ED6-614F-4F1C-51F0-9B421BFDF16D}"/>
              </a:ext>
            </a:extLst>
          </p:cNvPr>
          <p:cNvSpPr/>
          <p:nvPr/>
        </p:nvSpPr>
        <p:spPr>
          <a:xfrm>
            <a:off x="4581525" y="3438525"/>
            <a:ext cx="679450" cy="904875"/>
          </a:xfrm>
          <a:prstGeom prst="rect">
            <a:avLst/>
          </a:prstGeom>
          <a:solidFill>
            <a:srgbClr val="2B71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6" name="Rectangle 5">
            <a:extLst>
              <a:ext uri="{FF2B5EF4-FFF2-40B4-BE49-F238E27FC236}">
                <a16:creationId xmlns:a16="http://schemas.microsoft.com/office/drawing/2014/main" id="{7CF551B3-87C9-1482-1144-3A47641F6E00}"/>
              </a:ext>
            </a:extLst>
          </p:cNvPr>
          <p:cNvSpPr/>
          <p:nvPr/>
        </p:nvSpPr>
        <p:spPr>
          <a:xfrm>
            <a:off x="5281613" y="4352925"/>
            <a:ext cx="677862" cy="904875"/>
          </a:xfrm>
          <a:prstGeom prst="rect">
            <a:avLst/>
          </a:prstGeom>
          <a:solidFill>
            <a:srgbClr val="CBDB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7" name="Rectangle 6">
            <a:extLst>
              <a:ext uri="{FF2B5EF4-FFF2-40B4-BE49-F238E27FC236}">
                <a16:creationId xmlns:a16="http://schemas.microsoft.com/office/drawing/2014/main" id="{015E9990-1B32-5C32-412F-52FD021F4EE3}"/>
              </a:ext>
            </a:extLst>
          </p:cNvPr>
          <p:cNvSpPr/>
          <p:nvPr/>
        </p:nvSpPr>
        <p:spPr>
          <a:xfrm>
            <a:off x="5281613" y="2524125"/>
            <a:ext cx="677862" cy="904875"/>
          </a:xfrm>
          <a:prstGeom prst="rect">
            <a:avLst/>
          </a:prstGeom>
          <a:solidFill>
            <a:srgbClr val="57B7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8" name="Rectangle 7">
            <a:extLst>
              <a:ext uri="{FF2B5EF4-FFF2-40B4-BE49-F238E27FC236}">
                <a16:creationId xmlns:a16="http://schemas.microsoft.com/office/drawing/2014/main" id="{35EC18E6-5451-A84A-A5AE-4981037A02DA}"/>
              </a:ext>
            </a:extLst>
          </p:cNvPr>
          <p:cNvSpPr/>
          <p:nvPr/>
        </p:nvSpPr>
        <p:spPr>
          <a:xfrm>
            <a:off x="5281613" y="3438525"/>
            <a:ext cx="677862" cy="904875"/>
          </a:xfrm>
          <a:prstGeom prst="rect">
            <a:avLst/>
          </a:prstGeom>
          <a:solidFill>
            <a:srgbClr val="5FC5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9" name="Rectangle 8">
            <a:extLst>
              <a:ext uri="{FF2B5EF4-FFF2-40B4-BE49-F238E27FC236}">
                <a16:creationId xmlns:a16="http://schemas.microsoft.com/office/drawing/2014/main" id="{02277A8D-283D-5932-48AB-34DD800738E9}"/>
              </a:ext>
            </a:extLst>
          </p:cNvPr>
          <p:cNvSpPr/>
          <p:nvPr/>
        </p:nvSpPr>
        <p:spPr>
          <a:xfrm>
            <a:off x="5989638" y="4352925"/>
            <a:ext cx="677862" cy="904875"/>
          </a:xfrm>
          <a:prstGeom prst="rect">
            <a:avLst/>
          </a:prstGeom>
          <a:solidFill>
            <a:srgbClr val="EF42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10" name="Rectangle 9">
            <a:extLst>
              <a:ext uri="{FF2B5EF4-FFF2-40B4-BE49-F238E27FC236}">
                <a16:creationId xmlns:a16="http://schemas.microsoft.com/office/drawing/2014/main" id="{208AEC41-4732-CEB0-D889-C7F7511C2B0E}"/>
              </a:ext>
            </a:extLst>
          </p:cNvPr>
          <p:cNvSpPr/>
          <p:nvPr/>
        </p:nvSpPr>
        <p:spPr>
          <a:xfrm>
            <a:off x="2517775" y="3449638"/>
            <a:ext cx="677863" cy="903287"/>
          </a:xfrm>
          <a:prstGeom prst="rect">
            <a:avLst/>
          </a:prstGeom>
          <a:solidFill>
            <a:srgbClr val="4959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11" name="TextBox 12">
            <a:extLst>
              <a:ext uri="{FF2B5EF4-FFF2-40B4-BE49-F238E27FC236}">
                <a16:creationId xmlns:a16="http://schemas.microsoft.com/office/drawing/2014/main" id="{72ED59EF-5192-F410-9E43-9321D4881AB1}"/>
              </a:ext>
            </a:extLst>
          </p:cNvPr>
          <p:cNvSpPr txBox="1">
            <a:spLocks noChangeArrowheads="1"/>
          </p:cNvSpPr>
          <p:nvPr/>
        </p:nvSpPr>
        <p:spPr bwMode="auto">
          <a:xfrm>
            <a:off x="1489075" y="2505075"/>
            <a:ext cx="803275" cy="785813"/>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500"/>
              <a:t>Primary</a:t>
            </a:r>
          </a:p>
          <a:p>
            <a:pPr eaLnBrk="1" hangingPunct="1">
              <a:defRPr/>
            </a:pPr>
            <a:r>
              <a:rPr lang="en-US" altLang="en-US" sz="1500"/>
              <a:t>Colour</a:t>
            </a:r>
          </a:p>
          <a:p>
            <a:pPr eaLnBrk="1" hangingPunct="1">
              <a:defRPr/>
            </a:pPr>
            <a:r>
              <a:rPr lang="en-US" altLang="en-US" sz="1500"/>
              <a:t>Palette</a:t>
            </a:r>
          </a:p>
        </p:txBody>
      </p:sp>
      <p:sp>
        <p:nvSpPr>
          <p:cNvPr id="12" name="TextBox 13">
            <a:extLst>
              <a:ext uri="{FF2B5EF4-FFF2-40B4-BE49-F238E27FC236}">
                <a16:creationId xmlns:a16="http://schemas.microsoft.com/office/drawing/2014/main" id="{64CE7370-FA16-B8AA-6B94-9A6F4764AE5A}"/>
              </a:ext>
            </a:extLst>
          </p:cNvPr>
          <p:cNvSpPr txBox="1">
            <a:spLocks noChangeArrowheads="1"/>
          </p:cNvSpPr>
          <p:nvPr/>
        </p:nvSpPr>
        <p:spPr bwMode="auto">
          <a:xfrm>
            <a:off x="6858000" y="2505075"/>
            <a:ext cx="808038" cy="785813"/>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500"/>
              <a:t>Accent Colour Palette</a:t>
            </a:r>
          </a:p>
        </p:txBody>
      </p:sp>
      <p:sp>
        <p:nvSpPr>
          <p:cNvPr id="13" name="Rectangle 12">
            <a:extLst>
              <a:ext uri="{FF2B5EF4-FFF2-40B4-BE49-F238E27FC236}">
                <a16:creationId xmlns:a16="http://schemas.microsoft.com/office/drawing/2014/main" id="{3B09334D-E773-B72F-B46C-555E0959B074}"/>
              </a:ext>
            </a:extLst>
          </p:cNvPr>
          <p:cNvSpPr/>
          <p:nvPr/>
        </p:nvSpPr>
        <p:spPr>
          <a:xfrm>
            <a:off x="5989638" y="2524125"/>
            <a:ext cx="677862" cy="904875"/>
          </a:xfrm>
          <a:prstGeom prst="rect">
            <a:avLst/>
          </a:prstGeom>
          <a:solidFill>
            <a:srgbClr val="FFE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
        <p:nvSpPr>
          <p:cNvPr id="14" name="Rectangle 13">
            <a:extLst>
              <a:ext uri="{FF2B5EF4-FFF2-40B4-BE49-F238E27FC236}">
                <a16:creationId xmlns:a16="http://schemas.microsoft.com/office/drawing/2014/main" id="{A4CEC732-54FE-5DC1-3DB9-C68FEB9C96EC}"/>
              </a:ext>
            </a:extLst>
          </p:cNvPr>
          <p:cNvSpPr/>
          <p:nvPr/>
        </p:nvSpPr>
        <p:spPr>
          <a:xfrm>
            <a:off x="5989638" y="3438525"/>
            <a:ext cx="677862" cy="904875"/>
          </a:xfrm>
          <a:prstGeom prst="rect">
            <a:avLst/>
          </a:prstGeom>
          <a:solidFill>
            <a:srgbClr val="F373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spTree>
    <p:extLst>
      <p:ext uri="{BB962C8B-B14F-4D97-AF65-F5344CB8AC3E}">
        <p14:creationId xmlns:p14="http://schemas.microsoft.com/office/powerpoint/2010/main" val="936842283"/>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3124200"/>
            <a:ext cx="7772400" cy="838200"/>
          </a:xfrm>
        </p:spPr>
        <p:txBody>
          <a:bodyPr/>
          <a:lstStyle>
            <a:lvl1pPr>
              <a:defRPr sz="4400"/>
            </a:lvl1pPr>
          </a:lstStyle>
          <a:p>
            <a:r>
              <a:rPr lang="en-US"/>
              <a:t>Click to edit Master title</a:t>
            </a:r>
          </a:p>
        </p:txBody>
      </p:sp>
      <p:sp>
        <p:nvSpPr>
          <p:cNvPr id="4099" name="Rectangle 3"/>
          <p:cNvSpPr>
            <a:spLocks noGrp="1" noChangeArrowheads="1"/>
          </p:cNvSpPr>
          <p:nvPr>
            <p:ph type="subTitle" idx="1"/>
          </p:nvPr>
        </p:nvSpPr>
        <p:spPr>
          <a:xfrm>
            <a:off x="1371600" y="4191000"/>
            <a:ext cx="6248400" cy="990600"/>
          </a:xfrm>
        </p:spPr>
        <p:txBody>
          <a:bodyPr/>
          <a:lstStyle>
            <a:lvl1pPr marL="0" indent="0" algn="ctr">
              <a:buFontTx/>
              <a:buNone/>
              <a:defRPr sz="4300" b="1"/>
            </a:lvl1pPr>
          </a:lstStyle>
          <a:p>
            <a:r>
              <a:rPr lang="en-US"/>
              <a:t>Click to edit Master subtitle style</a:t>
            </a:r>
          </a:p>
        </p:txBody>
      </p:sp>
      <p:sp>
        <p:nvSpPr>
          <p:cNvPr id="2" name="Rectangle 4">
            <a:extLst>
              <a:ext uri="{FF2B5EF4-FFF2-40B4-BE49-F238E27FC236}">
                <a16:creationId xmlns:a16="http://schemas.microsoft.com/office/drawing/2014/main" id="{0CBF24A7-FC21-AD7B-F343-8B3FD738BDF4}"/>
              </a:ext>
            </a:extLst>
          </p:cNvPr>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400">
                <a:solidFill>
                  <a:srgbClr val="222222"/>
                </a:solidFill>
                <a:latin typeface="+mn-lt"/>
              </a:defRPr>
            </a:lvl1pPr>
          </a:lstStyle>
          <a:p>
            <a:pPr>
              <a:defRPr/>
            </a:pPr>
            <a:endParaRPr lang="en-US"/>
          </a:p>
        </p:txBody>
      </p:sp>
      <p:sp>
        <p:nvSpPr>
          <p:cNvPr id="3" name="Rectangle 5">
            <a:extLst>
              <a:ext uri="{FF2B5EF4-FFF2-40B4-BE49-F238E27FC236}">
                <a16:creationId xmlns:a16="http://schemas.microsoft.com/office/drawing/2014/main" id="{8E96427E-4DE8-1ECA-83D6-59CD6057E855}"/>
              </a:ext>
            </a:extLst>
          </p:cNvPr>
          <p:cNvSpPr>
            <a:spLocks noGrp="1" noChangeArrowheads="1"/>
          </p:cNvSpPr>
          <p:nvPr>
            <p:ph type="ftr" sz="quarter" idx="11"/>
          </p:nvPr>
        </p:nvSpPr>
        <p:spPr>
          <a:xfrm>
            <a:off x="3124200" y="6248400"/>
            <a:ext cx="2895600" cy="457200"/>
          </a:xfrm>
        </p:spPr>
        <p:txBody>
          <a:bodyPr/>
          <a:lstStyle>
            <a:lvl1pPr algn="ctr" eaLnBrk="1" fontAlgn="auto" hangingPunct="1">
              <a:spcBef>
                <a:spcPts val="0"/>
              </a:spcBef>
              <a:spcAft>
                <a:spcPts val="0"/>
              </a:spcAft>
              <a:defRPr sz="1400">
                <a:latin typeface="Times New Roman" pitchFamily="18" charset="0"/>
              </a:defRPr>
            </a:lvl1pPr>
          </a:lstStyle>
          <a:p>
            <a:pPr>
              <a:defRPr/>
            </a:pPr>
            <a:r>
              <a:rPr lang="en-US"/>
              <a:t>© Cengage Learning 2014</a:t>
            </a:r>
          </a:p>
        </p:txBody>
      </p:sp>
      <p:sp>
        <p:nvSpPr>
          <p:cNvPr id="4" name="Rectangle 6">
            <a:extLst>
              <a:ext uri="{FF2B5EF4-FFF2-40B4-BE49-F238E27FC236}">
                <a16:creationId xmlns:a16="http://schemas.microsoft.com/office/drawing/2014/main" id="{663D840E-68A0-0055-DFF6-EA1E5C32CF8C}"/>
              </a:ext>
            </a:extLst>
          </p:cNvPr>
          <p:cNvSpPr>
            <a:spLocks noGrp="1" noChangeArrowheads="1"/>
          </p:cNvSpPr>
          <p:nvPr>
            <p:ph type="sldNum" sz="quarter" idx="12"/>
          </p:nvPr>
        </p:nvSpPr>
        <p:spPr>
          <a:xfrm>
            <a:off x="6553200" y="6248400"/>
            <a:ext cx="1905000" cy="457200"/>
          </a:xfrm>
        </p:spPr>
        <p:txBody>
          <a:bodyPr/>
          <a:lstStyle>
            <a:lvl1pPr eaLnBrk="1" fontAlgn="auto" hangingPunct="1">
              <a:spcBef>
                <a:spcPts val="0"/>
              </a:spcBef>
              <a:spcAft>
                <a:spcPts val="0"/>
              </a:spcAft>
              <a:defRPr sz="1400">
                <a:latin typeface="Times New Roman" panose="02020603050405020304" pitchFamily="18" charset="0"/>
              </a:defRPr>
            </a:lvl1pPr>
          </a:lstStyle>
          <a:p>
            <a:pPr>
              <a:defRPr/>
            </a:pPr>
            <a:fld id="{1F7715D8-54BE-4243-BB16-2CE82160BF72}" type="slidenum">
              <a:rPr lang="en-US" altLang="en-US"/>
              <a:pPr>
                <a:defRPr/>
              </a:pPr>
              <a:t>‹#›</a:t>
            </a:fld>
            <a:endParaRPr lang="en-US" altLang="en-US"/>
          </a:p>
        </p:txBody>
      </p:sp>
    </p:spTree>
    <p:extLst>
      <p:ext uri="{BB962C8B-B14F-4D97-AF65-F5344CB8AC3E}">
        <p14:creationId xmlns:p14="http://schemas.microsoft.com/office/powerpoint/2010/main" val="3564298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photo 3">
    <p:bg>
      <p:bgPr>
        <a:solidFill>
          <a:schemeClr val="tx1"/>
        </a:solidFill>
        <a:effectLst/>
      </p:bgPr>
    </p:bg>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DE5956B3-CB36-51CF-34C8-3920C4106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CF99E373-ACF3-8ACC-90B9-AB385EB94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Placeholder 1"/>
          <p:cNvSpPr>
            <a:spLocks noGrp="1" noChangeAspect="1"/>
          </p:cNvSpPr>
          <p:nvPr>
            <p:ph type="title"/>
          </p:nvPr>
        </p:nvSpPr>
        <p:spPr>
          <a:xfrm>
            <a:off x="1028700" y="3505945"/>
            <a:ext cx="5393464" cy="461665"/>
          </a:xfrm>
          <a:prstGeom prst="rect">
            <a:avLst/>
          </a:prstGeom>
          <a:noFill/>
        </p:spPr>
        <p:txBody>
          <a:bodyPr lIns="45720" tIns="0" rIns="45720" bIns="0" rtlCol="0"/>
          <a:lstStyle>
            <a:lvl1pPr>
              <a:lnSpc>
                <a:spcPct val="100000"/>
              </a:lnSpc>
              <a:defRPr sz="3000" u="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04885664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photo 4">
    <p:bg>
      <p:bgPr>
        <a:solidFill>
          <a:schemeClr val="tx1"/>
        </a:solidFill>
        <a:effectLst/>
      </p:bgPr>
    </p:bg>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BD182739-2366-64BB-6087-130293A28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8"/>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F9BD5A5A-D70A-BE91-9ACF-982F378E0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Placeholder 1"/>
          <p:cNvSpPr>
            <a:spLocks noGrp="1" noChangeAspect="1"/>
          </p:cNvSpPr>
          <p:nvPr>
            <p:ph type="title"/>
          </p:nvPr>
        </p:nvSpPr>
        <p:spPr>
          <a:xfrm>
            <a:off x="1028700" y="3505945"/>
            <a:ext cx="5393464" cy="461665"/>
          </a:xfrm>
          <a:prstGeom prst="rect">
            <a:avLst/>
          </a:prstGeom>
          <a:noFill/>
        </p:spPr>
        <p:txBody>
          <a:bodyPr lIns="45720" tIns="0" rIns="45720" bIns="0" rtlCol="0"/>
          <a:lstStyle>
            <a:lvl1pPr>
              <a:lnSpc>
                <a:spcPct val="100000"/>
              </a:lnSpc>
              <a:defRPr sz="3000" u="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53630416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photo 5">
    <p:bg>
      <p:bgPr>
        <a:solidFill>
          <a:schemeClr val="tx1"/>
        </a:solidFill>
        <a:effectLst/>
      </p:bgPr>
    </p:bg>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28492CF0-4EED-E3FB-7D8E-2295E466B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20472462-5A65-4502-DFE3-28CDEB66C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Placeholder 1"/>
          <p:cNvSpPr>
            <a:spLocks noGrp="1" noChangeAspect="1"/>
          </p:cNvSpPr>
          <p:nvPr>
            <p:ph type="title"/>
          </p:nvPr>
        </p:nvSpPr>
        <p:spPr>
          <a:xfrm>
            <a:off x="1028700" y="3505945"/>
            <a:ext cx="5393464" cy="461665"/>
          </a:xfrm>
          <a:prstGeom prst="rect">
            <a:avLst/>
          </a:prstGeom>
          <a:noFill/>
        </p:spPr>
        <p:txBody>
          <a:bodyPr lIns="45720" tIns="0" rIns="45720" bIns="0" rtlCol="0"/>
          <a:lstStyle>
            <a:lvl1pPr>
              <a:lnSpc>
                <a:spcPct val="100000"/>
              </a:lnSpc>
              <a:defRPr sz="3000" u="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9476696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photo 6">
    <p:bg>
      <p:bgPr>
        <a:solidFill>
          <a:schemeClr val="tx1"/>
        </a:solidFill>
        <a:effectLst/>
      </p:bgPr>
    </p:bg>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7BE936B4-83E4-CAE1-6214-6028393DD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57929051-9551-340A-027B-67EF66A16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Placeholder 1"/>
          <p:cNvSpPr>
            <a:spLocks noGrp="1" noChangeAspect="1"/>
          </p:cNvSpPr>
          <p:nvPr>
            <p:ph type="title"/>
          </p:nvPr>
        </p:nvSpPr>
        <p:spPr>
          <a:xfrm>
            <a:off x="1028700" y="3505945"/>
            <a:ext cx="5393464" cy="461665"/>
          </a:xfrm>
          <a:prstGeom prst="rect">
            <a:avLst/>
          </a:prstGeom>
          <a:noFill/>
        </p:spPr>
        <p:txBody>
          <a:bodyPr lIns="45720" tIns="0" rIns="45720" bIns="0" rtlCol="0"/>
          <a:lstStyle>
            <a:lvl1pPr>
              <a:lnSpc>
                <a:spcPct val="100000"/>
              </a:lnSpc>
              <a:defRPr sz="3000" u="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9521622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photo 7">
    <p:bg>
      <p:bgPr>
        <a:solidFill>
          <a:schemeClr val="tx1"/>
        </a:solidFill>
        <a:effectLst/>
      </p:bgPr>
    </p:bg>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B92683BF-CF6F-ECD5-4653-6658E192E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3D88FDC0-CA05-361C-F900-F13B672AF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Placeholder 1"/>
          <p:cNvSpPr>
            <a:spLocks noGrp="1" noChangeAspect="1"/>
          </p:cNvSpPr>
          <p:nvPr>
            <p:ph type="title"/>
          </p:nvPr>
        </p:nvSpPr>
        <p:spPr>
          <a:xfrm>
            <a:off x="1028700" y="3505945"/>
            <a:ext cx="5393464" cy="461665"/>
          </a:xfrm>
          <a:prstGeom prst="rect">
            <a:avLst/>
          </a:prstGeom>
          <a:noFill/>
        </p:spPr>
        <p:txBody>
          <a:bodyPr lIns="45720" tIns="0" rIns="45720" bIns="0" rtlCol="0"/>
          <a:lstStyle>
            <a:lvl1pPr>
              <a:lnSpc>
                <a:spcPct val="100000"/>
              </a:lnSpc>
              <a:defRPr sz="3000" u="none">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718769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Divider - Pjila'si">
    <p:bg>
      <p:bgPr>
        <a:solidFill>
          <a:srgbClr val="10497E"/>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0D12AF82-60D1-8886-439B-B9DAEBEAE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A4C9AD6-0D42-3EEC-7B3C-D5F6C5C32017}"/>
              </a:ext>
            </a:extLst>
          </p:cNvPr>
          <p:cNvSpPr/>
          <p:nvPr/>
        </p:nvSpPr>
        <p:spPr>
          <a:xfrm>
            <a:off x="0" y="-3175"/>
            <a:ext cx="9144000" cy="6858000"/>
          </a:xfrm>
          <a:prstGeom prst="rect">
            <a:avLst/>
          </a:prstGeom>
          <a:solidFill>
            <a:srgbClr val="00478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pic>
        <p:nvPicPr>
          <p:cNvPr id="4" name="Picture 5">
            <a:extLst>
              <a:ext uri="{FF2B5EF4-FFF2-40B4-BE49-F238E27FC236}">
                <a16:creationId xmlns:a16="http://schemas.microsoft.com/office/drawing/2014/main" id="{714EB376-059A-50A7-2983-14BC0E1DF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375F9C0-24F2-4486-C6E7-35E5C75FA266}"/>
              </a:ext>
            </a:extLst>
          </p:cNvPr>
          <p:cNvSpPr/>
          <p:nvPr/>
        </p:nvSpPr>
        <p:spPr>
          <a:xfrm>
            <a:off x="0" y="1588"/>
            <a:ext cx="303213" cy="6858000"/>
          </a:xfrm>
          <a:prstGeom prst="rect">
            <a:avLst/>
          </a:prstGeom>
          <a:solidFill>
            <a:srgbClr val="CBDB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grpSp>
        <p:nvGrpSpPr>
          <p:cNvPr id="6" name="Group 7">
            <a:extLst>
              <a:ext uri="{FF2B5EF4-FFF2-40B4-BE49-F238E27FC236}">
                <a16:creationId xmlns:a16="http://schemas.microsoft.com/office/drawing/2014/main" id="{179EFC90-9C0D-AEE8-27FE-5293402864BE}"/>
              </a:ext>
            </a:extLst>
          </p:cNvPr>
          <p:cNvGrpSpPr>
            <a:grpSpLocks/>
          </p:cNvGrpSpPr>
          <p:nvPr/>
        </p:nvGrpSpPr>
        <p:grpSpPr bwMode="auto">
          <a:xfrm>
            <a:off x="1028700" y="2362200"/>
            <a:ext cx="5813425" cy="4014788"/>
            <a:chOff x="1401417" y="2362763"/>
            <a:chExt cx="7751129" cy="4014437"/>
          </a:xfrm>
        </p:grpSpPr>
        <p:sp>
          <p:nvSpPr>
            <p:cNvPr id="7" name="Content Placeholder 8">
              <a:extLst>
                <a:ext uri="{FF2B5EF4-FFF2-40B4-BE49-F238E27FC236}">
                  <a16:creationId xmlns:a16="http://schemas.microsoft.com/office/drawing/2014/main" id="{BA7CF95F-B174-A756-5611-F8C197FDA65A}"/>
                </a:ext>
              </a:extLst>
            </p:cNvPr>
            <p:cNvSpPr txBox="1">
              <a:spLocks/>
            </p:cNvSpPr>
            <p:nvPr userDrawn="1"/>
          </p:nvSpPr>
          <p:spPr>
            <a:xfrm>
              <a:off x="1401417" y="3154857"/>
              <a:ext cx="7751129" cy="3222343"/>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auto">
                <a:lnSpc>
                  <a:spcPct val="100000"/>
                </a:lnSpc>
                <a:spcAft>
                  <a:spcPts val="0"/>
                </a:spcAft>
                <a:defRPr/>
              </a:pPr>
              <a:r>
                <a:rPr lang="en-US" sz="1500" dirty="0">
                  <a:solidFill>
                    <a:schemeClr val="bg1"/>
                  </a:solidFill>
                  <a:latin typeface="Arial" panose="020B0604020202020204" pitchFamily="34" charset="0"/>
                  <a:cs typeface="Arial" panose="020B0604020202020204" pitchFamily="34" charset="0"/>
                </a:rPr>
                <a:t>NSCC is located in </a:t>
              </a:r>
              <a:r>
                <a:rPr lang="en-US" sz="1500" dirty="0" err="1">
                  <a:solidFill>
                    <a:schemeClr val="bg1"/>
                  </a:solidFill>
                  <a:latin typeface="Arial" panose="020B0604020202020204" pitchFamily="34" charset="0"/>
                  <a:cs typeface="Arial" panose="020B0604020202020204" pitchFamily="34" charset="0"/>
                </a:rPr>
                <a:t>Mi’kma’ki</a:t>
              </a:r>
              <a:r>
                <a:rPr lang="en-US" sz="1500" dirty="0">
                  <a:solidFill>
                    <a:schemeClr val="bg1"/>
                  </a:solidFill>
                  <a:latin typeface="Arial" panose="020B0604020202020204" pitchFamily="34" charset="0"/>
                  <a:cs typeface="Arial" panose="020B0604020202020204" pitchFamily="34" charset="0"/>
                </a:rPr>
                <a:t>, the unceded territory and traditional homeland of the Mi’kmaq Nation. Our relationship is based on a series of peace and friendship treaties between the Mi’kmaq Nation and the Crown, dating back to 1725.</a:t>
              </a:r>
            </a:p>
            <a:p>
              <a:pPr algn="l" fontAlgn="auto">
                <a:lnSpc>
                  <a:spcPct val="100000"/>
                </a:lnSpc>
                <a:spcAft>
                  <a:spcPts val="0"/>
                </a:spcAft>
                <a:defRPr/>
              </a:pPr>
              <a:r>
                <a:rPr lang="en-US" sz="1500" dirty="0">
                  <a:solidFill>
                    <a:schemeClr val="bg1"/>
                  </a:solidFill>
                  <a:latin typeface="Arial" panose="020B0604020202020204" pitchFamily="34" charset="0"/>
                  <a:cs typeface="Arial" panose="020B0604020202020204" pitchFamily="34" charset="0"/>
                </a:rPr>
                <a:t>As Treaty beneficiaries, we recognize that we are all Treaty People.</a:t>
              </a:r>
            </a:p>
          </p:txBody>
        </p:sp>
        <p:sp>
          <p:nvSpPr>
            <p:cNvPr id="8" name="Title 1">
              <a:extLst>
                <a:ext uri="{FF2B5EF4-FFF2-40B4-BE49-F238E27FC236}">
                  <a16:creationId xmlns:a16="http://schemas.microsoft.com/office/drawing/2014/main" id="{21A17196-1E99-7CD7-9AD4-0203838FE05B}"/>
                </a:ext>
              </a:extLst>
            </p:cNvPr>
            <p:cNvSpPr txBox="1">
              <a:spLocks/>
            </p:cNvSpPr>
            <p:nvPr userDrawn="1"/>
          </p:nvSpPr>
          <p:spPr>
            <a:xfrm>
              <a:off x="1401417" y="2362763"/>
              <a:ext cx="4455524" cy="461923"/>
            </a:xfrm>
            <a:prstGeom prst="rect">
              <a:avLst/>
            </a:prstGeom>
            <a:noFill/>
          </p:spPr>
          <p:txBody>
            <a:bodyPr wrap="none" lIns="45720" tIns="0" rIns="45720" bIns="0" anchor="ctr">
              <a:spAutoFit/>
            </a:bodyPr>
            <a:lstStyle>
              <a:lvl1pPr algn="l" defTabSz="914400" rtl="0" eaLnBrk="1" latinLnBrk="0" hangingPunct="1">
                <a:lnSpc>
                  <a:spcPct val="100000"/>
                </a:lnSpc>
                <a:spcBef>
                  <a:spcPct val="0"/>
                </a:spcBef>
                <a:buNone/>
                <a:defRPr sz="4000" b="1" u="none" kern="1200" cap="none" baseline="0">
                  <a:solidFill>
                    <a:srgbClr val="10497E"/>
                  </a:solidFill>
                  <a:latin typeface="Arial" panose="020B0604020202020204" pitchFamily="34" charset="0"/>
                  <a:ea typeface="+mj-ea"/>
                  <a:cs typeface="Arial" panose="020B0604020202020204" pitchFamily="34" charset="0"/>
                </a:defRPr>
              </a:lvl1pPr>
            </a:lstStyle>
            <a:p>
              <a:pPr fontAlgn="auto">
                <a:spcAft>
                  <a:spcPts val="0"/>
                </a:spcAft>
                <a:defRPr/>
              </a:pPr>
              <a:r>
                <a:rPr lang="en-US" sz="3000" dirty="0" err="1">
                  <a:solidFill>
                    <a:schemeClr val="bg1"/>
                  </a:solidFill>
                </a:rPr>
                <a:t>Pjila'si</a:t>
              </a:r>
              <a:r>
                <a:rPr lang="en-US" sz="3000" dirty="0">
                  <a:solidFill>
                    <a:schemeClr val="bg1"/>
                  </a:solidFill>
                </a:rPr>
                <a:t> (Welcome)</a:t>
              </a:r>
            </a:p>
          </p:txBody>
        </p:sp>
      </p:grpSp>
    </p:spTree>
    <p:extLst>
      <p:ext uri="{BB962C8B-B14F-4D97-AF65-F5344CB8AC3E}">
        <p14:creationId xmlns:p14="http://schemas.microsoft.com/office/powerpoint/2010/main" val="389830081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Section Divider - Pjila'si">
    <p:bg>
      <p:bgPr>
        <a:solidFill>
          <a:srgbClr val="10497E"/>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919E973-AB8F-2F03-66E0-70D90AC79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24D3888-BD4D-85AC-E6EC-C17894996515}"/>
              </a:ext>
            </a:extLst>
          </p:cNvPr>
          <p:cNvSpPr/>
          <p:nvPr/>
        </p:nvSpPr>
        <p:spPr>
          <a:xfrm>
            <a:off x="0" y="-3175"/>
            <a:ext cx="9144000" cy="6858000"/>
          </a:xfrm>
          <a:prstGeom prst="rect">
            <a:avLst/>
          </a:prstGeom>
          <a:solidFill>
            <a:srgbClr val="00478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pic>
        <p:nvPicPr>
          <p:cNvPr id="4" name="Picture 5">
            <a:extLst>
              <a:ext uri="{FF2B5EF4-FFF2-40B4-BE49-F238E27FC236}">
                <a16:creationId xmlns:a16="http://schemas.microsoft.com/office/drawing/2014/main" id="{17918EC5-56FF-6961-A352-0C8B3D119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6011863"/>
            <a:ext cx="11890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575F4C1B-CF3C-E033-33EF-6972947A8AE3}"/>
              </a:ext>
            </a:extLst>
          </p:cNvPr>
          <p:cNvSpPr/>
          <p:nvPr/>
        </p:nvSpPr>
        <p:spPr>
          <a:xfrm>
            <a:off x="0" y="1588"/>
            <a:ext cx="303213" cy="6858000"/>
          </a:xfrm>
          <a:prstGeom prst="rect">
            <a:avLst/>
          </a:prstGeom>
          <a:solidFill>
            <a:srgbClr val="CBDB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00"/>
          </a:p>
        </p:txBody>
      </p:sp>
      <p:grpSp>
        <p:nvGrpSpPr>
          <p:cNvPr id="6" name="Group 7">
            <a:extLst>
              <a:ext uri="{FF2B5EF4-FFF2-40B4-BE49-F238E27FC236}">
                <a16:creationId xmlns:a16="http://schemas.microsoft.com/office/drawing/2014/main" id="{439A6F31-FFB9-AB73-E3D7-EE8AFA18DC97}"/>
              </a:ext>
            </a:extLst>
          </p:cNvPr>
          <p:cNvGrpSpPr>
            <a:grpSpLocks/>
          </p:cNvGrpSpPr>
          <p:nvPr/>
        </p:nvGrpSpPr>
        <p:grpSpPr bwMode="auto">
          <a:xfrm>
            <a:off x="1028700" y="2362200"/>
            <a:ext cx="6164263" cy="4014788"/>
            <a:chOff x="1401417" y="2362763"/>
            <a:chExt cx="8219344" cy="4014437"/>
          </a:xfrm>
        </p:grpSpPr>
        <p:sp>
          <p:nvSpPr>
            <p:cNvPr id="7" name="Content Placeholder 8">
              <a:extLst>
                <a:ext uri="{FF2B5EF4-FFF2-40B4-BE49-F238E27FC236}">
                  <a16:creationId xmlns:a16="http://schemas.microsoft.com/office/drawing/2014/main" id="{72A85A24-D271-3253-D35C-E348B15E9959}"/>
                </a:ext>
              </a:extLst>
            </p:cNvPr>
            <p:cNvSpPr txBox="1">
              <a:spLocks/>
            </p:cNvSpPr>
            <p:nvPr userDrawn="1"/>
          </p:nvSpPr>
          <p:spPr>
            <a:xfrm>
              <a:off x="1401417" y="3154857"/>
              <a:ext cx="8098689" cy="3222343"/>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auto">
                <a:lnSpc>
                  <a:spcPct val="100000"/>
                </a:lnSpc>
                <a:spcAft>
                  <a:spcPts val="0"/>
                </a:spcAft>
                <a:defRPr/>
              </a:pPr>
              <a:r>
                <a:rPr lang="en-US" sz="1500" dirty="0">
                  <a:solidFill>
                    <a:schemeClr val="bg1"/>
                  </a:solidFill>
                  <a:latin typeface="Arial" panose="020B0604020202020204" pitchFamily="34" charset="0"/>
                  <a:cs typeface="Arial" panose="020B0604020202020204" pitchFamily="34" charset="0"/>
                </a:rPr>
                <a:t>NSCC recognizes the African Nova Scotians as a distinct group who arrived here 400 years ago. From that time on, they have contributed to the infrastructure and economic wealth of the towns and cities they helped to build, but from which they could not benefit.</a:t>
              </a:r>
            </a:p>
            <a:p>
              <a:pPr algn="l" fontAlgn="auto">
                <a:lnSpc>
                  <a:spcPct val="100000"/>
                </a:lnSpc>
                <a:spcAft>
                  <a:spcPts val="0"/>
                </a:spcAft>
                <a:defRPr/>
              </a:pPr>
              <a:r>
                <a:rPr lang="en-US" sz="1500" dirty="0">
                  <a:solidFill>
                    <a:schemeClr val="bg1"/>
                  </a:solidFill>
                  <a:latin typeface="Arial" panose="020B0604020202020204" pitchFamily="34" charset="0"/>
                  <a:cs typeface="Arial" panose="020B0604020202020204" pitchFamily="34" charset="0"/>
                </a:rPr>
                <a:t>Let us learn more about how our respective communities were shaped by the historical contributions of African Nova Scotians to </a:t>
              </a:r>
              <a:r>
                <a:rPr lang="en-US" sz="1500" dirty="0" err="1">
                  <a:solidFill>
                    <a:schemeClr val="bg1"/>
                  </a:solidFill>
                  <a:latin typeface="Arial" panose="020B0604020202020204" pitchFamily="34" charset="0"/>
                  <a:cs typeface="Arial" panose="020B0604020202020204" pitchFamily="34" charset="0"/>
                </a:rPr>
                <a:t>Mi'kma'ki</a:t>
              </a:r>
              <a:r>
                <a:rPr lang="en-US" sz="1500" dirty="0">
                  <a:solidFill>
                    <a:schemeClr val="bg1"/>
                  </a:solidFill>
                  <a:latin typeface="Arial" panose="020B0604020202020204" pitchFamily="34" charset="0"/>
                  <a:cs typeface="Arial" panose="020B0604020202020204" pitchFamily="34" charset="0"/>
                </a:rPr>
                <a:t>.</a:t>
              </a:r>
            </a:p>
          </p:txBody>
        </p:sp>
        <p:sp>
          <p:nvSpPr>
            <p:cNvPr id="8" name="Title 1">
              <a:extLst>
                <a:ext uri="{FF2B5EF4-FFF2-40B4-BE49-F238E27FC236}">
                  <a16:creationId xmlns:a16="http://schemas.microsoft.com/office/drawing/2014/main" id="{58DBCBB5-886F-9485-909C-A033C17D2CEC}"/>
                </a:ext>
              </a:extLst>
            </p:cNvPr>
            <p:cNvSpPr txBox="1">
              <a:spLocks/>
            </p:cNvSpPr>
            <p:nvPr userDrawn="1"/>
          </p:nvSpPr>
          <p:spPr>
            <a:xfrm>
              <a:off x="1401417" y="2362763"/>
              <a:ext cx="8219344" cy="461923"/>
            </a:xfrm>
            <a:prstGeom prst="rect">
              <a:avLst/>
            </a:prstGeom>
            <a:noFill/>
          </p:spPr>
          <p:txBody>
            <a:bodyPr wrap="none" lIns="45720" tIns="0" rIns="45720" bIns="0" anchor="ctr">
              <a:spAutoFit/>
            </a:bodyPr>
            <a:lstStyle>
              <a:lvl1pPr algn="l" defTabSz="914400" rtl="0" eaLnBrk="1" latinLnBrk="0" hangingPunct="1">
                <a:lnSpc>
                  <a:spcPct val="100000"/>
                </a:lnSpc>
                <a:spcBef>
                  <a:spcPct val="0"/>
                </a:spcBef>
                <a:buNone/>
                <a:defRPr sz="4000" b="1" u="none" kern="1200" cap="none" baseline="0">
                  <a:solidFill>
                    <a:srgbClr val="10497E"/>
                  </a:solidFill>
                  <a:latin typeface="Arial" panose="020B0604020202020204" pitchFamily="34" charset="0"/>
                  <a:ea typeface="+mj-ea"/>
                  <a:cs typeface="Arial" panose="020B0604020202020204" pitchFamily="34" charset="0"/>
                </a:defRPr>
              </a:lvl1pPr>
            </a:lstStyle>
            <a:p>
              <a:pPr fontAlgn="auto">
                <a:spcAft>
                  <a:spcPts val="0"/>
                </a:spcAft>
                <a:defRPr/>
              </a:pPr>
              <a:r>
                <a:rPr lang="en-US" sz="3000" dirty="0">
                  <a:solidFill>
                    <a:schemeClr val="bg1"/>
                  </a:solidFill>
                </a:rPr>
                <a:t>African Nova Scotian recognition</a:t>
              </a:r>
            </a:p>
          </p:txBody>
        </p:sp>
      </p:grpSp>
    </p:spTree>
    <p:extLst>
      <p:ext uri="{BB962C8B-B14F-4D97-AF65-F5344CB8AC3E}">
        <p14:creationId xmlns:p14="http://schemas.microsoft.com/office/powerpoint/2010/main" val="251594512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432B2C1-9039-6938-22E5-06D2BBD80D78}"/>
              </a:ext>
            </a:extLst>
          </p:cNvPr>
          <p:cNvSpPr>
            <a:spLocks noGrp="1" noChangeArrowheads="1"/>
          </p:cNvSpPr>
          <p:nvPr>
            <p:ph type="title"/>
          </p:nvPr>
        </p:nvSpPr>
        <p:spPr bwMode="auto">
          <a:xfrm>
            <a:off x="620713" y="225425"/>
            <a:ext cx="67706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1005840" bIns="45720" numCol="1" anchor="ctr" anchorCtr="0" compatLnSpc="1">
            <a:prstTxWarp prst="textNoShape">
              <a:avLst/>
            </a:prstTxWarp>
            <a:spAutoFit/>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9C78E78-C6A7-6156-76B5-8A1D1942CEA1}"/>
              </a:ext>
            </a:extLst>
          </p:cNvPr>
          <p:cNvSpPr>
            <a:spLocks noGrp="1" noChangeArrowheads="1"/>
          </p:cNvSpPr>
          <p:nvPr>
            <p:ph type="body" idx="1"/>
          </p:nvPr>
        </p:nvSpPr>
        <p:spPr bwMode="auto">
          <a:xfrm>
            <a:off x="620713" y="990600"/>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Lst>
  <p:hf hdr="0" dt="0"/>
  <p:txStyles>
    <p:titleStyle>
      <a:lvl1pPr algn="l" defTabSz="685800" rtl="0" eaLnBrk="0" fontAlgn="base" hangingPunct="0">
        <a:spcBef>
          <a:spcPct val="0"/>
        </a:spcBef>
        <a:spcAft>
          <a:spcPct val="0"/>
        </a:spcAft>
        <a:defRPr sz="3000" b="1"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algn="l" defTabSz="685800" rtl="0" eaLnBrk="0" fontAlgn="base" hangingPunct="0">
        <a:spcBef>
          <a:spcPct val="0"/>
        </a:spcBef>
        <a:spcAft>
          <a:spcPct val="0"/>
        </a:spcAft>
        <a:defRPr sz="3000" b="1">
          <a:solidFill>
            <a:schemeClr val="bg1"/>
          </a:solidFill>
          <a:latin typeface="Tahoma" panose="020B0604030504040204" pitchFamily="34" charset="0"/>
          <a:cs typeface="Tahoma" panose="020B0604030504040204" pitchFamily="34" charset="0"/>
        </a:defRPr>
      </a:lvl2pPr>
      <a:lvl3pPr algn="l" defTabSz="685800" rtl="0" eaLnBrk="0" fontAlgn="base" hangingPunct="0">
        <a:spcBef>
          <a:spcPct val="0"/>
        </a:spcBef>
        <a:spcAft>
          <a:spcPct val="0"/>
        </a:spcAft>
        <a:defRPr sz="3000" b="1">
          <a:solidFill>
            <a:schemeClr val="bg1"/>
          </a:solidFill>
          <a:latin typeface="Tahoma" panose="020B0604030504040204" pitchFamily="34" charset="0"/>
          <a:cs typeface="Tahoma" panose="020B0604030504040204" pitchFamily="34" charset="0"/>
        </a:defRPr>
      </a:lvl3pPr>
      <a:lvl4pPr algn="l" defTabSz="685800" rtl="0" eaLnBrk="0" fontAlgn="base" hangingPunct="0">
        <a:spcBef>
          <a:spcPct val="0"/>
        </a:spcBef>
        <a:spcAft>
          <a:spcPct val="0"/>
        </a:spcAft>
        <a:defRPr sz="3000" b="1">
          <a:solidFill>
            <a:schemeClr val="bg1"/>
          </a:solidFill>
          <a:latin typeface="Tahoma" panose="020B0604030504040204" pitchFamily="34" charset="0"/>
          <a:cs typeface="Tahoma" panose="020B0604030504040204" pitchFamily="34" charset="0"/>
        </a:defRPr>
      </a:lvl4pPr>
      <a:lvl5pPr algn="l" defTabSz="685800" rtl="0" eaLnBrk="0" fontAlgn="base" hangingPunct="0">
        <a:spcBef>
          <a:spcPct val="0"/>
        </a:spcBef>
        <a:spcAft>
          <a:spcPct val="0"/>
        </a:spcAft>
        <a:defRPr sz="3000" b="1">
          <a:solidFill>
            <a:schemeClr val="bg1"/>
          </a:solidFill>
          <a:latin typeface="Tahoma" panose="020B0604030504040204" pitchFamily="34" charset="0"/>
          <a:cs typeface="Tahoma" panose="020B0604030504040204" pitchFamily="34" charset="0"/>
        </a:defRPr>
      </a:lvl5pPr>
      <a:lvl6pPr marL="457200" algn="l" defTabSz="685800" rtl="0" fontAlgn="base">
        <a:spcBef>
          <a:spcPct val="0"/>
        </a:spcBef>
        <a:spcAft>
          <a:spcPct val="0"/>
        </a:spcAft>
        <a:defRPr sz="3000" b="1">
          <a:solidFill>
            <a:schemeClr val="bg1"/>
          </a:solidFill>
          <a:latin typeface="Tahoma" panose="020B0604030504040204" pitchFamily="34" charset="0"/>
          <a:cs typeface="Tahoma" panose="020B0604030504040204" pitchFamily="34" charset="0"/>
        </a:defRPr>
      </a:lvl6pPr>
      <a:lvl7pPr marL="914400" algn="l" defTabSz="685800" rtl="0" fontAlgn="base">
        <a:spcBef>
          <a:spcPct val="0"/>
        </a:spcBef>
        <a:spcAft>
          <a:spcPct val="0"/>
        </a:spcAft>
        <a:defRPr sz="3000" b="1">
          <a:solidFill>
            <a:schemeClr val="bg1"/>
          </a:solidFill>
          <a:latin typeface="Tahoma" panose="020B0604030504040204" pitchFamily="34" charset="0"/>
          <a:cs typeface="Tahoma" panose="020B0604030504040204" pitchFamily="34" charset="0"/>
        </a:defRPr>
      </a:lvl7pPr>
      <a:lvl8pPr marL="1371600" algn="l" defTabSz="685800" rtl="0" fontAlgn="base">
        <a:spcBef>
          <a:spcPct val="0"/>
        </a:spcBef>
        <a:spcAft>
          <a:spcPct val="0"/>
        </a:spcAft>
        <a:defRPr sz="3000" b="1">
          <a:solidFill>
            <a:schemeClr val="bg1"/>
          </a:solidFill>
          <a:latin typeface="Tahoma" panose="020B0604030504040204" pitchFamily="34" charset="0"/>
          <a:cs typeface="Tahoma" panose="020B0604030504040204" pitchFamily="34" charset="0"/>
        </a:defRPr>
      </a:lvl8pPr>
      <a:lvl9pPr marL="1828800" algn="l" defTabSz="685800" rtl="0" fontAlgn="base">
        <a:spcBef>
          <a:spcPct val="0"/>
        </a:spcBef>
        <a:spcAft>
          <a:spcPct val="0"/>
        </a:spcAft>
        <a:defRPr sz="3000" b="1">
          <a:solidFill>
            <a:schemeClr val="bg1"/>
          </a:solidFill>
          <a:latin typeface="Tahoma" panose="020B0604030504040204" pitchFamily="34" charset="0"/>
          <a:cs typeface="Tahoma" panose="020B0604030504040204" pitchFamily="34" charset="0"/>
        </a:defRPr>
      </a:lvl9pPr>
    </p:titleStyle>
    <p:bodyStyle>
      <a:lvl1pPr marL="257175" indent="-257175" algn="l" defTabSz="685800" rtl="0" eaLnBrk="0" fontAlgn="base" hangingPunct="0">
        <a:lnSpc>
          <a:spcPct val="90000"/>
        </a:lnSpc>
        <a:spcBef>
          <a:spcPts val="750"/>
        </a:spcBef>
        <a:spcAft>
          <a:spcPct val="0"/>
        </a:spcAft>
        <a:buClr>
          <a:srgbClr val="5B6770"/>
        </a:buClr>
        <a:buFont typeface="Wingdings" panose="05000000000000000000" pitchFamily="2" charset="2"/>
        <a:buChar char="§"/>
        <a:defRPr sz="200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14350" indent="-171450" algn="l" defTabSz="685800" rtl="0" eaLnBrk="0" fontAlgn="base" hangingPunct="0">
        <a:lnSpc>
          <a:spcPct val="90000"/>
        </a:lnSpc>
        <a:spcBef>
          <a:spcPts val="375"/>
        </a:spcBef>
        <a:spcAft>
          <a:spcPct val="0"/>
        </a:spcAft>
        <a:buClr>
          <a:srgbClr val="5B6770"/>
        </a:buClr>
        <a:buFont typeface="Wingdings" panose="05000000000000000000" pitchFamily="2" charset="2"/>
        <a:buChar char="w"/>
        <a:defRPr sz="2000" kern="1200">
          <a:solidFill>
            <a:schemeClr val="bg1"/>
          </a:solidFill>
          <a:latin typeface="Tahoma" panose="020B0604030504040204" pitchFamily="34" charset="0"/>
          <a:ea typeface="Tahoma" panose="020B0604030504040204" pitchFamily="34" charset="0"/>
          <a:cs typeface="Tahoma" panose="020B0604030504040204" pitchFamily="34" charset="0"/>
        </a:defRPr>
      </a:lvl2pPr>
      <a:lvl3pPr marL="857250" indent="-171450" algn="l" defTabSz="685800" rtl="0" eaLnBrk="0" fontAlgn="base" hangingPunct="0">
        <a:lnSpc>
          <a:spcPct val="90000"/>
        </a:lnSpc>
        <a:spcBef>
          <a:spcPts val="375"/>
        </a:spcBef>
        <a:spcAft>
          <a:spcPct val="0"/>
        </a:spcAft>
        <a:buClr>
          <a:srgbClr val="5B6770"/>
        </a:buClr>
        <a:buFont typeface="Wingdings" panose="05000000000000000000" pitchFamily="2" charset="2"/>
        <a:buChar char=""/>
        <a:defRPr sz="2000" kern="1200">
          <a:solidFill>
            <a:schemeClr val="bg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defTabSz="685800" rtl="0" eaLnBrk="0" fontAlgn="base" hangingPunct="0">
        <a:lnSpc>
          <a:spcPct val="90000"/>
        </a:lnSpc>
        <a:spcBef>
          <a:spcPts val="375"/>
        </a:spcBef>
        <a:spcAft>
          <a:spcPct val="0"/>
        </a:spcAft>
        <a:buClr>
          <a:srgbClr val="5B6770"/>
        </a:buClr>
        <a:buFont typeface="Arial" panose="020B0604020202020204" pitchFamily="34" charset="0"/>
        <a:buChar char="›"/>
        <a:defRPr sz="2000" kern="1200">
          <a:solidFill>
            <a:schemeClr val="bg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defTabSz="685800" rtl="0" eaLnBrk="0" fontAlgn="base" hangingPunct="0">
        <a:lnSpc>
          <a:spcPct val="90000"/>
        </a:lnSpc>
        <a:spcBef>
          <a:spcPts val="375"/>
        </a:spcBef>
        <a:spcAft>
          <a:spcPct val="0"/>
        </a:spcAft>
        <a:buClr>
          <a:srgbClr val="5B6770"/>
        </a:buClr>
        <a:buFont typeface="Arial" panose="020B0604020202020204" pitchFamily="34" charset="0"/>
        <a:buChar char="-"/>
        <a:defRPr sz="2000" kern="1200">
          <a:solidFill>
            <a:schemeClr val="bg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a:extLst>
              <a:ext uri="{FF2B5EF4-FFF2-40B4-BE49-F238E27FC236}">
                <a16:creationId xmlns:a16="http://schemas.microsoft.com/office/drawing/2014/main" id="{B1288CBD-6197-5C08-536E-8021A5393B40}"/>
              </a:ext>
            </a:extLst>
          </p:cNvPr>
          <p:cNvSpPr>
            <a:spLocks noGrp="1" noChangeArrowheads="1"/>
          </p:cNvSpPr>
          <p:nvPr>
            <p:ph type="title"/>
          </p:nvPr>
        </p:nvSpPr>
        <p:spPr>
          <a:xfrm>
            <a:off x="1028700" y="2759075"/>
            <a:ext cx="4664075" cy="554038"/>
          </a:xfrm>
        </p:spPr>
        <p:txBody>
          <a:bodyPr/>
          <a:lstStyle/>
          <a:p>
            <a:pPr eaLnBrk="1" hangingPunct="1"/>
            <a:r>
              <a:rPr lang="en-US" altLang="en-US" sz="3600"/>
              <a:t>Penetration Testing</a:t>
            </a:r>
          </a:p>
        </p:txBody>
      </p:sp>
      <p:sp>
        <p:nvSpPr>
          <p:cNvPr id="30723" name="Rectangle 1027">
            <a:extLst>
              <a:ext uri="{FF2B5EF4-FFF2-40B4-BE49-F238E27FC236}">
                <a16:creationId xmlns:a16="http://schemas.microsoft.com/office/drawing/2014/main" id="{15CE23AD-8687-320D-E931-F63295F7270E}"/>
              </a:ext>
            </a:extLst>
          </p:cNvPr>
          <p:cNvSpPr>
            <a:spLocks noGrp="1" noChangeArrowheads="1"/>
          </p:cNvSpPr>
          <p:nvPr>
            <p:ph type="subTitle" idx="4294967295"/>
          </p:nvPr>
        </p:nvSpPr>
        <p:spPr>
          <a:xfrm>
            <a:off x="1066800" y="4419600"/>
            <a:ext cx="8077200" cy="1447800"/>
          </a:xfrm>
        </p:spPr>
        <p:txBody>
          <a:bodyPr/>
          <a:lstStyle/>
          <a:p>
            <a:pPr eaLnBrk="1" hangingPunct="1"/>
            <a:r>
              <a:rPr lang="en-US" altLang="en-US" sz="3400" i="1"/>
              <a:t>Chapter 6</a:t>
            </a:r>
          </a:p>
          <a:p>
            <a:pPr eaLnBrk="1" hangingPunct="1"/>
            <a:r>
              <a:rPr lang="en-US" altLang="en-US" sz="3400" i="1"/>
              <a:t>Encryption and Password Cracking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F58A4C1-B332-B750-50C6-1D58DC34BFF3}"/>
              </a:ext>
            </a:extLst>
          </p:cNvPr>
          <p:cNvSpPr>
            <a:spLocks noGrp="1" noChangeArrowheads="1"/>
          </p:cNvSpPr>
          <p:nvPr>
            <p:ph type="title"/>
          </p:nvPr>
        </p:nvSpPr>
        <p:spPr>
          <a:xfrm>
            <a:off x="461963" y="165100"/>
            <a:ext cx="5392737" cy="460375"/>
          </a:xfrm>
        </p:spPr>
        <p:txBody>
          <a:bodyPr/>
          <a:lstStyle/>
          <a:p>
            <a:pPr eaLnBrk="1" hangingPunct="1"/>
            <a:r>
              <a:rPr lang="en-US" altLang="en-US"/>
              <a:t>Cryptography</a:t>
            </a:r>
          </a:p>
        </p:txBody>
      </p:sp>
      <p:sp>
        <p:nvSpPr>
          <p:cNvPr id="43011" name="Rectangle 3">
            <a:extLst>
              <a:ext uri="{FF2B5EF4-FFF2-40B4-BE49-F238E27FC236}">
                <a16:creationId xmlns:a16="http://schemas.microsoft.com/office/drawing/2014/main" id="{E06B1458-7ABA-EBBC-ECA3-70CA26D6C94B}"/>
              </a:ext>
            </a:extLst>
          </p:cNvPr>
          <p:cNvSpPr>
            <a:spLocks noGrp="1" noChangeArrowheads="1"/>
          </p:cNvSpPr>
          <p:nvPr>
            <p:ph idx="4294967295"/>
          </p:nvPr>
        </p:nvSpPr>
        <p:spPr>
          <a:xfrm>
            <a:off x="533400" y="914400"/>
            <a:ext cx="8229600" cy="5638800"/>
          </a:xfrm>
        </p:spPr>
        <p:txBody>
          <a:bodyPr/>
          <a:lstStyle/>
          <a:p>
            <a:pPr eaLnBrk="1" hangingPunct="1"/>
            <a:r>
              <a:rPr lang="en-US" altLang="en-US"/>
              <a:t>The Caesar Cipher is known as a </a:t>
            </a:r>
            <a:r>
              <a:rPr lang="en-US" altLang="en-US" u="sng"/>
              <a:t>Monoalphabetic Substitution </a:t>
            </a:r>
            <a:r>
              <a:rPr lang="en-US" altLang="en-US"/>
              <a:t>due to the simplicity of the encryption method</a:t>
            </a:r>
          </a:p>
          <a:p>
            <a:pPr eaLnBrk="1" hangingPunct="1"/>
            <a:r>
              <a:rPr lang="en-US" altLang="en-US"/>
              <a:t>If we use the text ‘Hello’ as our message, and shift the letters by 5 characters to the right, we get the encrypted message of ‘Mjqqt’</a:t>
            </a:r>
          </a:p>
          <a:p>
            <a:pPr eaLnBrk="1" hangingPunct="1"/>
            <a:r>
              <a:rPr lang="en-US" altLang="en-US"/>
              <a:t>Even without the cipherkey it can easily be brute forced within 25 attempts, or even guessed.</a:t>
            </a:r>
          </a:p>
          <a:p>
            <a:pPr eaLnBrk="1" hangingPunct="1"/>
            <a:endParaRPr lang="en-US" altLang="en-US"/>
          </a:p>
          <a:p>
            <a:pPr eaLnBrk="1" hangingPunct="1"/>
            <a:endParaRPr lang="en-US" altLang="en-US"/>
          </a:p>
          <a:p>
            <a:pPr eaLnBrk="1" hangingPunct="1"/>
            <a:r>
              <a:rPr lang="en-US" altLang="en-US"/>
              <a:t>By the 14</a:t>
            </a:r>
            <a:r>
              <a:rPr lang="en-US" altLang="en-US" baseline="30000"/>
              <a:t>th</a:t>
            </a:r>
            <a:r>
              <a:rPr lang="en-US" altLang="en-US"/>
              <a:t> century, we started to see the appearance of </a:t>
            </a:r>
            <a:r>
              <a:rPr lang="en-US" altLang="en-US" u="sng"/>
              <a:t>Polyalphabetic Substitution </a:t>
            </a:r>
            <a:r>
              <a:rPr lang="en-US" altLang="en-US"/>
              <a:t>where each plaintext letter can be assigned more than one substitute</a:t>
            </a:r>
          </a:p>
          <a:p>
            <a:pPr eaLnBrk="1" hangingPunct="1"/>
            <a:endParaRPr lang="en-US" altLang="en-US"/>
          </a:p>
          <a:p>
            <a:pPr eaLnBrk="1" hangingPunct="1"/>
            <a:r>
              <a:rPr lang="en-US" altLang="en-US"/>
              <a:t>The </a:t>
            </a:r>
            <a:r>
              <a:rPr lang="en-US" altLang="en-US" b="1"/>
              <a:t>Vigenère Cipher </a:t>
            </a:r>
            <a:r>
              <a:rPr lang="en-US" altLang="en-US"/>
              <a:t>(16</a:t>
            </a:r>
            <a:r>
              <a:rPr lang="en-US" altLang="en-US" baseline="30000"/>
              <a:t>th</a:t>
            </a:r>
            <a:r>
              <a:rPr lang="en-US" altLang="en-US"/>
              <a:t> century) is a method of encrypting alphabetic text where each letter of the plaintext is encoded with a different Caesar Cipher, whose increment is determined by the corresponding letter of another text, the key.</a:t>
            </a:r>
          </a:p>
          <a:p>
            <a:pPr eaLnBrk="1" hangingPunct="1"/>
            <a:endParaRPr lang="en-US" altLang="en-US"/>
          </a:p>
          <a:p>
            <a:pPr eaLnBrk="1" hangingPunct="1"/>
            <a:endParaRPr lang="en-US" altLang="en-US"/>
          </a:p>
          <a:p>
            <a:pPr eaLnBrk="1" hangingPunct="1"/>
            <a:endParaRPr lang="en-US" altLang="en-US"/>
          </a:p>
        </p:txBody>
      </p:sp>
      <p:sp>
        <p:nvSpPr>
          <p:cNvPr id="43012" name="Slide Number Placeholder 4">
            <a:extLst>
              <a:ext uri="{FF2B5EF4-FFF2-40B4-BE49-F238E27FC236}">
                <a16:creationId xmlns:a16="http://schemas.microsoft.com/office/drawing/2014/main" id="{E986ABD6-4850-E7D2-E42B-AD075A09FDD3}"/>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1652F7B4-C1B2-4FB1-A17A-31D5B70501B9}" type="slidenum">
              <a:rPr lang="en-US" altLang="en-US" sz="2000">
                <a:solidFill>
                  <a:srgbClr val="222222"/>
                </a:solidFill>
                <a:latin typeface="Arial" panose="020B0604020202020204" pitchFamily="34" charset="0"/>
              </a:rPr>
              <a:pPr eaLnBrk="1" hangingPunct="1"/>
              <a:t>10</a:t>
            </a:fld>
            <a:endParaRPr lang="en-US" altLang="en-US" sz="2000">
              <a:solidFill>
                <a:srgbClr val="222222"/>
              </a:solidFill>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3B5D5F0F-ABDD-1808-09D2-0466E6A0292C}"/>
              </a:ext>
            </a:extLst>
          </p:cNvPr>
          <p:cNvSpPr>
            <a:spLocks noGrp="1" noChangeArrowheads="1"/>
          </p:cNvSpPr>
          <p:nvPr>
            <p:ph type="title"/>
          </p:nvPr>
        </p:nvSpPr>
        <p:spPr>
          <a:xfrm>
            <a:off x="461963" y="165100"/>
            <a:ext cx="5392737" cy="460375"/>
          </a:xfrm>
        </p:spPr>
        <p:txBody>
          <a:bodyPr/>
          <a:lstStyle/>
          <a:p>
            <a:pPr eaLnBrk="1" hangingPunct="1"/>
            <a:r>
              <a:rPr lang="en-US" altLang="en-US"/>
              <a:t>Cryptography</a:t>
            </a:r>
          </a:p>
        </p:txBody>
      </p:sp>
      <p:sp>
        <p:nvSpPr>
          <p:cNvPr id="45059" name="Rectangle 3">
            <a:extLst>
              <a:ext uri="{FF2B5EF4-FFF2-40B4-BE49-F238E27FC236}">
                <a16:creationId xmlns:a16="http://schemas.microsoft.com/office/drawing/2014/main" id="{FA2DD855-81E0-6BE6-04C9-E85BEF3C7AF7}"/>
              </a:ext>
            </a:extLst>
          </p:cNvPr>
          <p:cNvSpPr>
            <a:spLocks noGrp="1" noChangeArrowheads="1"/>
          </p:cNvSpPr>
          <p:nvPr>
            <p:ph idx="4294967295"/>
          </p:nvPr>
        </p:nvSpPr>
        <p:spPr>
          <a:xfrm>
            <a:off x="533400" y="914400"/>
            <a:ext cx="8229600" cy="1752600"/>
          </a:xfrm>
        </p:spPr>
        <p:txBody>
          <a:bodyPr/>
          <a:lstStyle/>
          <a:p>
            <a:pPr eaLnBrk="1" hangingPunct="1"/>
            <a:r>
              <a:rPr lang="en-US" altLang="en-US" b="1"/>
              <a:t>Vigenère Cipher</a:t>
            </a:r>
          </a:p>
          <a:p>
            <a:pPr lvl="1" eaLnBrk="1" hangingPunct="1"/>
            <a:r>
              <a:rPr lang="en-US" altLang="en-US"/>
              <a:t>By combining the message with a key, we can encrypt in a way that alters the letter so that repeated letters are different</a:t>
            </a:r>
          </a:p>
          <a:p>
            <a:pPr lvl="1" eaLnBrk="1" hangingPunct="1"/>
            <a:r>
              <a:rPr lang="en-US" altLang="en-US"/>
              <a:t>If we use the text ‘Hello’ as our message, and the key being ‘key’, we get the encrypted message of ‘Rijvs’</a:t>
            </a:r>
          </a:p>
          <a:p>
            <a:pPr eaLnBrk="1" hangingPunct="1"/>
            <a:endParaRPr lang="en-US" altLang="en-US"/>
          </a:p>
        </p:txBody>
      </p:sp>
      <p:sp>
        <p:nvSpPr>
          <p:cNvPr id="45060" name="Slide Number Placeholder 4">
            <a:extLst>
              <a:ext uri="{FF2B5EF4-FFF2-40B4-BE49-F238E27FC236}">
                <a16:creationId xmlns:a16="http://schemas.microsoft.com/office/drawing/2014/main" id="{4526115B-07C6-E9A7-7579-153531F42E5F}"/>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46D084E1-2689-4907-8335-AB8A2C107A66}" type="slidenum">
              <a:rPr lang="en-US" altLang="en-US" sz="2000">
                <a:solidFill>
                  <a:srgbClr val="222222"/>
                </a:solidFill>
                <a:latin typeface="Arial" panose="020B0604020202020204" pitchFamily="34" charset="0"/>
              </a:rPr>
              <a:pPr eaLnBrk="1" hangingPunct="1"/>
              <a:t>11</a:t>
            </a:fld>
            <a:endParaRPr lang="en-US" altLang="en-US" sz="2000">
              <a:solidFill>
                <a:srgbClr val="222222"/>
              </a:solidFill>
              <a:latin typeface="Arial" panose="020B0604020202020204" pitchFamily="34" charset="0"/>
            </a:endParaRPr>
          </a:p>
        </p:txBody>
      </p:sp>
      <p:pic>
        <p:nvPicPr>
          <p:cNvPr id="45061" name="Picture 2">
            <a:extLst>
              <a:ext uri="{FF2B5EF4-FFF2-40B4-BE49-F238E27FC236}">
                <a16:creationId xmlns:a16="http://schemas.microsoft.com/office/drawing/2014/main" id="{7A24ADA6-51AC-8FB3-66CB-3E59ED327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955925"/>
            <a:ext cx="57150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64CCDC1-E4CE-1C14-228A-240E6A98B0A6}"/>
              </a:ext>
            </a:extLst>
          </p:cNvPr>
          <p:cNvSpPr>
            <a:spLocks noGrp="1" noChangeArrowheads="1"/>
          </p:cNvSpPr>
          <p:nvPr>
            <p:ph type="title"/>
          </p:nvPr>
        </p:nvSpPr>
        <p:spPr>
          <a:xfrm>
            <a:off x="481013" y="152400"/>
            <a:ext cx="5394325" cy="461963"/>
          </a:xfrm>
        </p:spPr>
        <p:txBody>
          <a:bodyPr/>
          <a:lstStyle/>
          <a:p>
            <a:pPr eaLnBrk="1" hangingPunct="1"/>
            <a:r>
              <a:rPr lang="en-US" altLang="en-US"/>
              <a:t>Cryptography (continued)</a:t>
            </a:r>
          </a:p>
        </p:txBody>
      </p:sp>
      <p:sp>
        <p:nvSpPr>
          <p:cNvPr id="47108" name="Slide Number Placeholder 4">
            <a:extLst>
              <a:ext uri="{FF2B5EF4-FFF2-40B4-BE49-F238E27FC236}">
                <a16:creationId xmlns:a16="http://schemas.microsoft.com/office/drawing/2014/main" id="{361EC7EB-2625-03A1-A7F8-0D670E34B185}"/>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7831ECD5-B79A-4527-959C-4CC7922048AC}" type="slidenum">
              <a:rPr lang="en-US" altLang="en-US" sz="2000">
                <a:solidFill>
                  <a:srgbClr val="222222"/>
                </a:solidFill>
                <a:latin typeface="Arial" panose="020B0604020202020204" pitchFamily="34" charset="0"/>
              </a:rPr>
              <a:pPr eaLnBrk="1" hangingPunct="1"/>
              <a:t>12</a:t>
            </a:fld>
            <a:endParaRPr lang="en-US" altLang="en-US" sz="2000">
              <a:solidFill>
                <a:srgbClr val="222222"/>
              </a:solidFill>
              <a:latin typeface="Arial" panose="020B0604020202020204" pitchFamily="34" charset="0"/>
            </a:endParaRPr>
          </a:p>
        </p:txBody>
      </p:sp>
      <p:sp>
        <p:nvSpPr>
          <p:cNvPr id="2" name="TextBox 1">
            <a:extLst>
              <a:ext uri="{FF2B5EF4-FFF2-40B4-BE49-F238E27FC236}">
                <a16:creationId xmlns:a16="http://schemas.microsoft.com/office/drawing/2014/main" id="{79DCD604-3B02-CDFC-6EE1-F290B3043F66}"/>
              </a:ext>
            </a:extLst>
          </p:cNvPr>
          <p:cNvSpPr txBox="1"/>
          <p:nvPr/>
        </p:nvSpPr>
        <p:spPr>
          <a:xfrm>
            <a:off x="480483" y="702733"/>
            <a:ext cx="77597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Tahoma"/>
                <a:ea typeface="Calibri"/>
                <a:cs typeface="Calibri"/>
              </a:rPr>
              <a:t>One Time Pad (OTP) </a:t>
            </a:r>
          </a:p>
          <a:p>
            <a:pPr marL="342900" indent="-342900">
              <a:buFont typeface="Arial"/>
              <a:buChar char="•"/>
            </a:pPr>
            <a:r>
              <a:rPr lang="en-US" sz="2000" dirty="0">
                <a:solidFill>
                  <a:schemeClr val="bg1"/>
                </a:solidFill>
                <a:latin typeface="Tahoma"/>
                <a:ea typeface="Calibri"/>
                <a:cs typeface="Calibri"/>
              </a:rPr>
              <a:t>An encryption technique that cannot be cracked, but requires the use of a single-use pre-shared key that is larger than or equal to the size of the message being sent. In this technique, a plaintext is paired with a random secret key (also referred to as a one-time pad). </a:t>
            </a:r>
          </a:p>
          <a:p>
            <a:endParaRPr lang="en-US" sz="2000" dirty="0">
              <a:solidFill>
                <a:schemeClr val="bg1"/>
              </a:solidFill>
              <a:latin typeface="Tahoma"/>
              <a:ea typeface="Calibri"/>
              <a:cs typeface="Calibri"/>
            </a:endParaRPr>
          </a:p>
          <a:p>
            <a:r>
              <a:rPr lang="en-US" sz="2000" dirty="0">
                <a:solidFill>
                  <a:schemeClr val="bg1"/>
                </a:solidFill>
                <a:latin typeface="Tahoma"/>
                <a:ea typeface="Calibri"/>
                <a:cs typeface="Calibri"/>
              </a:rPr>
              <a:t>The Vigenère Cipher is very similar to this, however there is one major difference; The Vigenère cipher reuses the key, especially if the ciphertext is longer than the key, which makes it vulnerable to certain attacks. The One-Time Pad uses a key that is as long as the message itself, providing a higher level of security.</a:t>
            </a:r>
            <a:endParaRPr lang="en-US" sz="2000">
              <a:solidFill>
                <a:schemeClr val="bg1"/>
              </a:solidFill>
              <a:latin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3660A-2DD0-75AF-3374-C036BF856AED}"/>
            </a:ext>
          </a:extLst>
        </p:cNvPr>
        <p:cNvGrpSpPr/>
        <p:nvPr/>
      </p:nvGrpSpPr>
      <p:grpSpPr>
        <a:xfrm>
          <a:off x="0" y="0"/>
          <a:ext cx="0" cy="0"/>
          <a:chOff x="0" y="0"/>
          <a:chExt cx="0" cy="0"/>
        </a:xfrm>
      </p:grpSpPr>
      <p:sp>
        <p:nvSpPr>
          <p:cNvPr id="47106" name="Rectangle 2">
            <a:extLst>
              <a:ext uri="{FF2B5EF4-FFF2-40B4-BE49-F238E27FC236}">
                <a16:creationId xmlns:a16="http://schemas.microsoft.com/office/drawing/2014/main" id="{B6A3D68B-CDF4-E205-FB84-FBA926007261}"/>
              </a:ext>
            </a:extLst>
          </p:cNvPr>
          <p:cNvSpPr>
            <a:spLocks noGrp="1" noChangeArrowheads="1"/>
          </p:cNvSpPr>
          <p:nvPr>
            <p:ph type="title"/>
          </p:nvPr>
        </p:nvSpPr>
        <p:spPr>
          <a:xfrm>
            <a:off x="481013" y="152400"/>
            <a:ext cx="5394325" cy="461963"/>
          </a:xfrm>
        </p:spPr>
        <p:txBody>
          <a:bodyPr/>
          <a:lstStyle/>
          <a:p>
            <a:pPr eaLnBrk="1" hangingPunct="1"/>
            <a:r>
              <a:rPr lang="en-US" altLang="en-US"/>
              <a:t>Cryptography (continued)</a:t>
            </a:r>
          </a:p>
        </p:txBody>
      </p:sp>
      <p:sp>
        <p:nvSpPr>
          <p:cNvPr id="47107" name="Rectangle 3">
            <a:extLst>
              <a:ext uri="{FF2B5EF4-FFF2-40B4-BE49-F238E27FC236}">
                <a16:creationId xmlns:a16="http://schemas.microsoft.com/office/drawing/2014/main" id="{3B64FA3D-A752-298C-9F15-01E7401618AF}"/>
              </a:ext>
            </a:extLst>
          </p:cNvPr>
          <p:cNvSpPr>
            <a:spLocks noGrp="1" noChangeArrowheads="1"/>
          </p:cNvSpPr>
          <p:nvPr>
            <p:ph idx="4294967295"/>
          </p:nvPr>
        </p:nvSpPr>
        <p:spPr>
          <a:xfrm>
            <a:off x="390525" y="914400"/>
            <a:ext cx="8229600" cy="1905000"/>
          </a:xfrm>
        </p:spPr>
        <p:txBody>
          <a:bodyPr/>
          <a:lstStyle/>
          <a:p>
            <a:pPr lvl="1" eaLnBrk="1" hangingPunct="1"/>
            <a:r>
              <a:rPr lang="en-US" altLang="en-US" b="1"/>
              <a:t>Enigma Machine</a:t>
            </a:r>
          </a:p>
          <a:p>
            <a:pPr lvl="2" eaLnBrk="1" hangingPunct="1"/>
            <a:r>
              <a:rPr lang="en-US" altLang="en-US"/>
              <a:t>Possibly the most famous substitution cryptography machine and used by the German military during World War II</a:t>
            </a:r>
          </a:p>
          <a:p>
            <a:pPr lvl="2" eaLnBrk="1" hangingPunct="1"/>
            <a:r>
              <a:rPr lang="en-US" altLang="en-US"/>
              <a:t>Roughly equivalent to a 76-bit encryption key</a:t>
            </a:r>
          </a:p>
          <a:p>
            <a:pPr lvl="2" eaLnBrk="1" hangingPunct="1"/>
            <a:endParaRPr lang="en-US" altLang="en-US"/>
          </a:p>
          <a:p>
            <a:pPr lvl="1" eaLnBrk="1" hangingPunct="1"/>
            <a:endParaRPr lang="en-US" altLang="en-US"/>
          </a:p>
        </p:txBody>
      </p:sp>
      <p:sp>
        <p:nvSpPr>
          <p:cNvPr id="47108" name="Slide Number Placeholder 4">
            <a:extLst>
              <a:ext uri="{FF2B5EF4-FFF2-40B4-BE49-F238E27FC236}">
                <a16:creationId xmlns:a16="http://schemas.microsoft.com/office/drawing/2014/main" id="{1FDFB608-0C3F-1249-D5F7-BDE27157608C}"/>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7831ECD5-B79A-4527-959C-4CC7922048AC}" type="slidenum">
              <a:rPr lang="en-US" altLang="en-US" sz="2000">
                <a:solidFill>
                  <a:srgbClr val="222222"/>
                </a:solidFill>
                <a:latin typeface="Arial" panose="020B0604020202020204" pitchFamily="34" charset="0"/>
              </a:rPr>
              <a:pPr eaLnBrk="1" hangingPunct="1"/>
              <a:t>13</a:t>
            </a:fld>
            <a:endParaRPr lang="en-US" altLang="en-US" sz="2000">
              <a:solidFill>
                <a:srgbClr val="222222"/>
              </a:solidFill>
              <a:latin typeface="Arial" panose="020B0604020202020204" pitchFamily="34" charset="0"/>
            </a:endParaRPr>
          </a:p>
        </p:txBody>
      </p:sp>
      <p:pic>
        <p:nvPicPr>
          <p:cNvPr id="47109" name="Picture 2" descr="undefined">
            <a:extLst>
              <a:ext uri="{FF2B5EF4-FFF2-40B4-BE49-F238E27FC236}">
                <a16:creationId xmlns:a16="http://schemas.microsoft.com/office/drawing/2014/main" id="{46C5F76B-43D5-58FE-935C-E2806A2ED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588" y="3200400"/>
            <a:ext cx="2892425"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573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6F413062-BDDF-D69B-4478-DE25CBE50622}"/>
              </a:ext>
            </a:extLst>
          </p:cNvPr>
          <p:cNvSpPr>
            <a:spLocks noGrp="1" noChangeArrowheads="1"/>
          </p:cNvSpPr>
          <p:nvPr>
            <p:ph type="title"/>
          </p:nvPr>
        </p:nvSpPr>
        <p:spPr>
          <a:xfrm>
            <a:off x="481013" y="152400"/>
            <a:ext cx="5394325" cy="461963"/>
          </a:xfrm>
        </p:spPr>
        <p:txBody>
          <a:bodyPr/>
          <a:lstStyle/>
          <a:p>
            <a:pPr eaLnBrk="1" hangingPunct="1"/>
            <a:r>
              <a:rPr lang="en-US" altLang="en-US"/>
              <a:t>Cryptography (continued)</a:t>
            </a:r>
          </a:p>
        </p:txBody>
      </p:sp>
      <p:sp>
        <p:nvSpPr>
          <p:cNvPr id="49155" name="Rectangle 3">
            <a:extLst>
              <a:ext uri="{FF2B5EF4-FFF2-40B4-BE49-F238E27FC236}">
                <a16:creationId xmlns:a16="http://schemas.microsoft.com/office/drawing/2014/main" id="{8A64277E-A404-9935-0AE7-C4563A5F3693}"/>
              </a:ext>
            </a:extLst>
          </p:cNvPr>
          <p:cNvSpPr>
            <a:spLocks noGrp="1" noChangeArrowheads="1"/>
          </p:cNvSpPr>
          <p:nvPr>
            <p:ph idx="4294967295"/>
          </p:nvPr>
        </p:nvSpPr>
        <p:spPr>
          <a:xfrm>
            <a:off x="390525" y="914400"/>
            <a:ext cx="8229600" cy="1447800"/>
          </a:xfrm>
        </p:spPr>
        <p:txBody>
          <a:bodyPr/>
          <a:lstStyle/>
          <a:p>
            <a:pPr lvl="1" eaLnBrk="1" hangingPunct="1"/>
            <a:r>
              <a:rPr lang="en-US" altLang="en-US" b="1"/>
              <a:t>Turing Bombe</a:t>
            </a:r>
          </a:p>
          <a:p>
            <a:pPr lvl="2" eaLnBrk="1" hangingPunct="1"/>
            <a:r>
              <a:rPr lang="en-US" altLang="en-US"/>
              <a:t>An electro-mechanical device used by British cryptologists to help decipher German Enigma-machine-encrypted secret messages during World War II.</a:t>
            </a:r>
          </a:p>
          <a:p>
            <a:pPr lvl="1" eaLnBrk="1" hangingPunct="1"/>
            <a:endParaRPr lang="en-US" altLang="en-US"/>
          </a:p>
          <a:p>
            <a:pPr lvl="1" eaLnBrk="1" hangingPunct="1"/>
            <a:endParaRPr lang="en-US" altLang="en-US"/>
          </a:p>
        </p:txBody>
      </p:sp>
      <p:sp>
        <p:nvSpPr>
          <p:cNvPr id="49156" name="Slide Number Placeholder 4">
            <a:extLst>
              <a:ext uri="{FF2B5EF4-FFF2-40B4-BE49-F238E27FC236}">
                <a16:creationId xmlns:a16="http://schemas.microsoft.com/office/drawing/2014/main" id="{F1530D5A-9F76-0FE0-5A45-D37A56B6CA2A}"/>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9D2D5FCD-9A6D-4554-8778-78887FD50799}" type="slidenum">
              <a:rPr lang="en-US" altLang="en-US" sz="2000">
                <a:solidFill>
                  <a:srgbClr val="222222"/>
                </a:solidFill>
                <a:latin typeface="Arial" panose="020B0604020202020204" pitchFamily="34" charset="0"/>
              </a:rPr>
              <a:pPr eaLnBrk="1" hangingPunct="1"/>
              <a:t>14</a:t>
            </a:fld>
            <a:endParaRPr lang="en-US" altLang="en-US" sz="2000">
              <a:solidFill>
                <a:srgbClr val="222222"/>
              </a:solidFill>
              <a:latin typeface="Arial" panose="020B0604020202020204" pitchFamily="34" charset="0"/>
            </a:endParaRPr>
          </a:p>
        </p:txBody>
      </p:sp>
      <p:pic>
        <p:nvPicPr>
          <p:cNvPr id="49157" name="Picture 2" descr="undefined">
            <a:extLst>
              <a:ext uri="{FF2B5EF4-FFF2-40B4-BE49-F238E27FC236}">
                <a16:creationId xmlns:a16="http://schemas.microsoft.com/office/drawing/2014/main" id="{E931CBA3-BEF3-AABC-412E-8385DDC76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767013"/>
            <a:ext cx="4090988" cy="36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320087D-28CD-EE58-40E6-BE9A7668CEB1}"/>
              </a:ext>
            </a:extLst>
          </p:cNvPr>
          <p:cNvSpPr>
            <a:spLocks noGrp="1" noChangeArrowheads="1"/>
          </p:cNvSpPr>
          <p:nvPr>
            <p:ph type="title"/>
          </p:nvPr>
        </p:nvSpPr>
        <p:spPr>
          <a:xfrm>
            <a:off x="458788" y="173038"/>
            <a:ext cx="5392737" cy="461962"/>
          </a:xfrm>
        </p:spPr>
        <p:txBody>
          <a:bodyPr/>
          <a:lstStyle/>
          <a:p>
            <a:pPr eaLnBrk="1" hangingPunct="1"/>
            <a:r>
              <a:rPr lang="en-US" altLang="en-US"/>
              <a:t>Cryptography (continued)</a:t>
            </a:r>
          </a:p>
        </p:txBody>
      </p:sp>
      <p:sp>
        <p:nvSpPr>
          <p:cNvPr id="51203" name="Rectangle 3">
            <a:extLst>
              <a:ext uri="{FF2B5EF4-FFF2-40B4-BE49-F238E27FC236}">
                <a16:creationId xmlns:a16="http://schemas.microsoft.com/office/drawing/2014/main" id="{194872A1-A30C-B0E2-C20F-824424792D17}"/>
              </a:ext>
            </a:extLst>
          </p:cNvPr>
          <p:cNvSpPr>
            <a:spLocks noGrp="1" noChangeArrowheads="1"/>
          </p:cNvSpPr>
          <p:nvPr>
            <p:ph idx="4294967295"/>
          </p:nvPr>
        </p:nvSpPr>
        <p:spPr>
          <a:xfrm>
            <a:off x="458788" y="838200"/>
            <a:ext cx="8456612" cy="5105400"/>
          </a:xfrm>
        </p:spPr>
        <p:txBody>
          <a:bodyPr/>
          <a:lstStyle/>
          <a:p>
            <a:pPr eaLnBrk="1" hangingPunct="1"/>
            <a:r>
              <a:rPr lang="en-US" altLang="en-US"/>
              <a:t>Common terms when dealing with cryptography</a:t>
            </a:r>
          </a:p>
          <a:p>
            <a:pPr lvl="1" eaLnBrk="1" hangingPunct="1"/>
            <a:r>
              <a:rPr lang="en-US" altLang="en-US" b="1"/>
              <a:t>Cleartext/Plaintext</a:t>
            </a:r>
            <a:r>
              <a:rPr lang="en-US" altLang="en-US"/>
              <a:t> – Unencrypted data</a:t>
            </a:r>
          </a:p>
          <a:p>
            <a:pPr lvl="1" eaLnBrk="1" hangingPunct="1"/>
            <a:endParaRPr lang="en-US" altLang="en-US" sz="800"/>
          </a:p>
          <a:p>
            <a:pPr lvl="1" eaLnBrk="1" hangingPunct="1"/>
            <a:r>
              <a:rPr lang="en-US" altLang="en-US" b="1"/>
              <a:t>Ciphertext</a:t>
            </a:r>
            <a:r>
              <a:rPr lang="en-US" altLang="en-US"/>
              <a:t> – Encrypted data</a:t>
            </a:r>
          </a:p>
          <a:p>
            <a:pPr lvl="1" eaLnBrk="1" hangingPunct="1"/>
            <a:endParaRPr lang="en-US" altLang="en-US" sz="800"/>
          </a:p>
          <a:p>
            <a:pPr lvl="1" eaLnBrk="1" hangingPunct="1"/>
            <a:r>
              <a:rPr lang="en-US" altLang="en-US" b="1"/>
              <a:t>Key</a:t>
            </a:r>
            <a:r>
              <a:rPr lang="en-US" altLang="en-US"/>
              <a:t> - Information, usually a string of numbers or letters, used to create the encryption and/or decryption process</a:t>
            </a:r>
          </a:p>
          <a:p>
            <a:pPr lvl="1" eaLnBrk="1" hangingPunct="1"/>
            <a:endParaRPr lang="en-US" altLang="en-US" sz="800"/>
          </a:p>
          <a:p>
            <a:pPr lvl="1" eaLnBrk="1" hangingPunct="1"/>
            <a:r>
              <a:rPr lang="en-US" altLang="en-US" b="1"/>
              <a:t>Algorithm</a:t>
            </a:r>
            <a:r>
              <a:rPr lang="en-US" altLang="en-US"/>
              <a:t> - The mathematical equation used to scramble/descramble the plain text and make it unreadable/readable</a:t>
            </a:r>
          </a:p>
          <a:p>
            <a:pPr lvl="1" eaLnBrk="1" hangingPunct="1"/>
            <a:endParaRPr lang="en-US" altLang="en-US" sz="800"/>
          </a:p>
          <a:p>
            <a:pPr lvl="1" eaLnBrk="1" hangingPunct="1"/>
            <a:r>
              <a:rPr lang="en-US" altLang="en-US" b="1"/>
              <a:t>Encryption</a:t>
            </a:r>
            <a:r>
              <a:rPr lang="en-US" altLang="en-US"/>
              <a:t> - Scrambles the original data (cleartext) into an unreadable format (ciphertext) using an algorithm and a key.</a:t>
            </a:r>
          </a:p>
          <a:p>
            <a:pPr lvl="1" eaLnBrk="1" hangingPunct="1"/>
            <a:endParaRPr lang="en-US" altLang="en-US" sz="800"/>
          </a:p>
          <a:p>
            <a:pPr lvl="1" eaLnBrk="1" hangingPunct="1"/>
            <a:r>
              <a:rPr lang="en-US" altLang="en-US" b="1"/>
              <a:t>Hash</a:t>
            </a:r>
            <a:r>
              <a:rPr lang="en-US" altLang="en-US"/>
              <a:t> - Used to create a fixed-size string of characters (hash value or digest) from input data of any size. The purpose of hashing is mainly to verify data integrity and to quickly compare large sets of data. </a:t>
            </a:r>
          </a:p>
        </p:txBody>
      </p:sp>
      <p:sp>
        <p:nvSpPr>
          <p:cNvPr id="51204" name="Slide Number Placeholder 4">
            <a:extLst>
              <a:ext uri="{FF2B5EF4-FFF2-40B4-BE49-F238E27FC236}">
                <a16:creationId xmlns:a16="http://schemas.microsoft.com/office/drawing/2014/main" id="{8A8AA572-BEAD-5DBA-C2B0-C41549E7AD61}"/>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0DBBDC39-CE58-4841-9D69-8B9FD796E664}" type="slidenum">
              <a:rPr lang="en-US" altLang="en-US" sz="2000">
                <a:solidFill>
                  <a:srgbClr val="222222"/>
                </a:solidFill>
                <a:latin typeface="Arial" panose="020B0604020202020204" pitchFamily="34" charset="0"/>
              </a:rPr>
              <a:pPr eaLnBrk="1" hangingPunct="1"/>
              <a:t>15</a:t>
            </a:fld>
            <a:endParaRPr lang="en-US" altLang="en-US" sz="2000">
              <a:solidFill>
                <a:srgbClr val="222222"/>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CA7E1DA-5BD0-5FBA-C6C3-D9639ABBE072}"/>
              </a:ext>
            </a:extLst>
          </p:cNvPr>
          <p:cNvSpPr>
            <a:spLocks noGrp="1" noChangeArrowheads="1"/>
          </p:cNvSpPr>
          <p:nvPr>
            <p:ph type="title"/>
          </p:nvPr>
        </p:nvSpPr>
        <p:spPr>
          <a:xfrm>
            <a:off x="458788" y="173038"/>
            <a:ext cx="5392737" cy="461962"/>
          </a:xfrm>
        </p:spPr>
        <p:txBody>
          <a:bodyPr/>
          <a:lstStyle/>
          <a:p>
            <a:pPr eaLnBrk="1" hangingPunct="1"/>
            <a:r>
              <a:rPr lang="en-US" altLang="en-US"/>
              <a:t>Cryptography (continued)</a:t>
            </a:r>
          </a:p>
        </p:txBody>
      </p:sp>
      <p:sp>
        <p:nvSpPr>
          <p:cNvPr id="40963" name="Rectangle 3">
            <a:extLst>
              <a:ext uri="{FF2B5EF4-FFF2-40B4-BE49-F238E27FC236}">
                <a16:creationId xmlns:a16="http://schemas.microsoft.com/office/drawing/2014/main" id="{89A2DC2C-2E9F-7026-0682-D5DCFDE9B99C}"/>
              </a:ext>
            </a:extLst>
          </p:cNvPr>
          <p:cNvSpPr>
            <a:spLocks noGrp="1" noChangeArrowheads="1"/>
          </p:cNvSpPr>
          <p:nvPr>
            <p:ph idx="4294967295"/>
          </p:nvPr>
        </p:nvSpPr>
        <p:spPr>
          <a:xfrm>
            <a:off x="458788" y="838200"/>
            <a:ext cx="8229600" cy="5715000"/>
          </a:xfrm>
        </p:spPr>
        <p:txBody>
          <a:bodyPr/>
          <a:lstStyle/>
          <a:p>
            <a:pPr eaLnBrk="1" hangingPunct="1">
              <a:defRPr/>
            </a:pPr>
            <a:r>
              <a:rPr lang="en-US" altLang="en-US" b="1" dirty="0"/>
              <a:t>Hash</a:t>
            </a:r>
            <a:r>
              <a:rPr lang="en-US" altLang="en-US" dirty="0"/>
              <a:t> (continued)</a:t>
            </a:r>
          </a:p>
          <a:p>
            <a:pPr lvl="1" eaLnBrk="1" hangingPunct="1">
              <a:defRPr/>
            </a:pPr>
            <a:r>
              <a:rPr lang="en-US" altLang="en-US" dirty="0"/>
              <a:t>Hashing is a one-way function; it cannot be reversed back to its original form.</a:t>
            </a:r>
          </a:p>
          <a:p>
            <a:pPr lvl="1" eaLnBrk="1" hangingPunct="1">
              <a:defRPr/>
            </a:pPr>
            <a:r>
              <a:rPr lang="en-US" altLang="en-US" dirty="0"/>
              <a:t>Ensures data integrity and authenticity but does not provide confidentiality.</a:t>
            </a:r>
          </a:p>
          <a:p>
            <a:pPr marL="0" indent="0" eaLnBrk="1" hangingPunct="1">
              <a:buFont typeface="Wingdings" panose="05000000000000000000" pitchFamily="2" charset="2"/>
              <a:buNone/>
              <a:defRPr/>
            </a:pPr>
            <a:endParaRPr lang="en-US" altLang="en-US" sz="800" dirty="0"/>
          </a:p>
          <a:p>
            <a:pPr marL="0" indent="0" eaLnBrk="1" hangingPunct="1">
              <a:buFont typeface="Wingdings" panose="05000000000000000000" pitchFamily="2" charset="2"/>
              <a:buNone/>
              <a:defRPr/>
            </a:pPr>
            <a:r>
              <a:rPr lang="en-US" altLang="en-US" b="1" dirty="0"/>
              <a:t>Encryption vs Hashing</a:t>
            </a:r>
          </a:p>
          <a:p>
            <a:pPr eaLnBrk="1" hangingPunct="1">
              <a:defRPr/>
            </a:pPr>
            <a:r>
              <a:rPr lang="en-US" altLang="en-US" dirty="0"/>
              <a:t>Encryption: Encryption is commonly used in securing communications (e.g., HTTPS), protecting sensitive data in databases, and securing files and emails.</a:t>
            </a:r>
          </a:p>
          <a:p>
            <a:pPr eaLnBrk="1" hangingPunct="1">
              <a:defRPr/>
            </a:pPr>
            <a:r>
              <a:rPr lang="en-US" altLang="en-US" dirty="0"/>
              <a:t>Hashing: Hashing is used for password storage (storing hashed passwords instead of plaintext), digital signatures, data integrity verification, and in cryptographic protocols.</a:t>
            </a:r>
          </a:p>
          <a:p>
            <a:pPr eaLnBrk="1" hangingPunct="1">
              <a:defRPr/>
            </a:pPr>
            <a:endParaRPr lang="en-US" altLang="en-US" sz="800" dirty="0"/>
          </a:p>
          <a:p>
            <a:pPr eaLnBrk="1" hangingPunct="1">
              <a:defRPr/>
            </a:pPr>
            <a:r>
              <a:rPr lang="en-US" altLang="en-US" dirty="0"/>
              <a:t>While both are cryptographic techniques used to protect data, encryption focuses on confidentiality and reversible transformation, while hashing focuses on data integrity, authenticity, and irreversible transformation.</a:t>
            </a:r>
          </a:p>
        </p:txBody>
      </p:sp>
      <p:sp>
        <p:nvSpPr>
          <p:cNvPr id="53252" name="Slide Number Placeholder 4">
            <a:extLst>
              <a:ext uri="{FF2B5EF4-FFF2-40B4-BE49-F238E27FC236}">
                <a16:creationId xmlns:a16="http://schemas.microsoft.com/office/drawing/2014/main" id="{AEEAC49F-FD8E-2207-21CD-18FB32E2249A}"/>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B3690743-CF03-49D5-81B4-142CA9028F44}" type="slidenum">
              <a:rPr lang="en-US" altLang="en-US" sz="2000">
                <a:solidFill>
                  <a:srgbClr val="222222"/>
                </a:solidFill>
                <a:latin typeface="Arial" panose="020B0604020202020204" pitchFamily="34" charset="0"/>
              </a:rPr>
              <a:pPr eaLnBrk="1" hangingPunct="1"/>
              <a:t>16</a:t>
            </a:fld>
            <a:endParaRPr lang="en-US" altLang="en-US" sz="2000">
              <a:solidFill>
                <a:srgbClr val="222222"/>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5BC1BA37-9F69-716D-97D2-58474A01933B}"/>
              </a:ext>
            </a:extLst>
          </p:cNvPr>
          <p:cNvSpPr>
            <a:spLocks noGrp="1" noChangeArrowheads="1"/>
          </p:cNvSpPr>
          <p:nvPr>
            <p:ph type="title"/>
          </p:nvPr>
        </p:nvSpPr>
        <p:spPr>
          <a:xfrm>
            <a:off x="396875" y="228749"/>
            <a:ext cx="3035446" cy="461665"/>
          </a:xfrm>
        </p:spPr>
        <p:txBody>
          <a:bodyPr/>
          <a:lstStyle/>
          <a:p>
            <a:pPr eaLnBrk="1" hangingPunct="1"/>
            <a:r>
              <a:rPr lang="en-US" altLang="en-US" dirty="0">
                <a:latin typeface="Tahoma"/>
                <a:ea typeface="Tahoma"/>
                <a:cs typeface="Tahoma"/>
              </a:rPr>
              <a:t>Key Algorithms</a:t>
            </a:r>
          </a:p>
        </p:txBody>
      </p:sp>
      <p:sp>
        <p:nvSpPr>
          <p:cNvPr id="75779" name="Slide Number Placeholder 4">
            <a:extLst>
              <a:ext uri="{FF2B5EF4-FFF2-40B4-BE49-F238E27FC236}">
                <a16:creationId xmlns:a16="http://schemas.microsoft.com/office/drawing/2014/main" id="{FF3D9AD6-CD71-E513-4E4E-EC724A2480CD}"/>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3A7DFEAB-DF57-41A0-B290-8E653C8BA2FB}" type="slidenum">
              <a:rPr lang="en-US" altLang="en-US" sz="2000">
                <a:solidFill>
                  <a:srgbClr val="222222"/>
                </a:solidFill>
                <a:latin typeface="Arial" panose="020B0604020202020204" pitchFamily="34" charset="0"/>
              </a:rPr>
              <a:pPr eaLnBrk="1" hangingPunct="1"/>
              <a:t>17</a:t>
            </a:fld>
            <a:endParaRPr lang="en-US" altLang="en-US" sz="2000">
              <a:solidFill>
                <a:srgbClr val="222222"/>
              </a:solidFill>
              <a:latin typeface="Arial" panose="020B0604020202020204" pitchFamily="34" charset="0"/>
            </a:endParaRPr>
          </a:p>
        </p:txBody>
      </p:sp>
      <p:pic>
        <p:nvPicPr>
          <p:cNvPr id="2" name="Picture 1" descr="A table with numbers and symbols&#10;&#10;Description automatically generated">
            <a:extLst>
              <a:ext uri="{FF2B5EF4-FFF2-40B4-BE49-F238E27FC236}">
                <a16:creationId xmlns:a16="http://schemas.microsoft.com/office/drawing/2014/main" id="{16AB15AB-25A1-A98F-04EB-C3C1F3CFB1A5}"/>
              </a:ext>
            </a:extLst>
          </p:cNvPr>
          <p:cNvPicPr>
            <a:picLocks noChangeAspect="1"/>
          </p:cNvPicPr>
          <p:nvPr/>
        </p:nvPicPr>
        <p:blipFill>
          <a:blip r:embed="rId3"/>
          <a:stretch>
            <a:fillRect/>
          </a:stretch>
        </p:blipFill>
        <p:spPr>
          <a:xfrm>
            <a:off x="1210003" y="1715432"/>
            <a:ext cx="6723992" cy="25600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C027A17-DB2A-810E-62E1-9B5B01ED0213}"/>
              </a:ext>
            </a:extLst>
          </p:cNvPr>
          <p:cNvSpPr>
            <a:spLocks noGrp="1" noChangeArrowheads="1"/>
          </p:cNvSpPr>
          <p:nvPr>
            <p:ph type="title"/>
          </p:nvPr>
        </p:nvSpPr>
        <p:spPr>
          <a:xfrm>
            <a:off x="357188" y="152400"/>
            <a:ext cx="5392737" cy="461963"/>
          </a:xfrm>
        </p:spPr>
        <p:txBody>
          <a:bodyPr/>
          <a:lstStyle/>
          <a:p>
            <a:pPr eaLnBrk="1" hangingPunct="1"/>
            <a:r>
              <a:rPr lang="en-US" altLang="en-US"/>
              <a:t>Symmetric and Asymmetric Key Encryption</a:t>
            </a:r>
          </a:p>
        </p:txBody>
      </p:sp>
      <p:sp>
        <p:nvSpPr>
          <p:cNvPr id="55299" name="Rectangle 3">
            <a:extLst>
              <a:ext uri="{FF2B5EF4-FFF2-40B4-BE49-F238E27FC236}">
                <a16:creationId xmlns:a16="http://schemas.microsoft.com/office/drawing/2014/main" id="{EFD1D83B-02DC-1135-403F-FC66F2CC94C5}"/>
              </a:ext>
            </a:extLst>
          </p:cNvPr>
          <p:cNvSpPr>
            <a:spLocks noGrp="1" noChangeArrowheads="1"/>
          </p:cNvSpPr>
          <p:nvPr>
            <p:ph idx="4294967295"/>
          </p:nvPr>
        </p:nvSpPr>
        <p:spPr>
          <a:xfrm>
            <a:off x="609600" y="1374775"/>
            <a:ext cx="7543800" cy="1673225"/>
          </a:xfrm>
        </p:spPr>
        <p:txBody>
          <a:bodyPr/>
          <a:lstStyle/>
          <a:p>
            <a:pPr eaLnBrk="1" hangingPunct="1"/>
            <a:r>
              <a:rPr lang="en-US" altLang="en-US"/>
              <a:t>There are three types of cryptography:</a:t>
            </a:r>
          </a:p>
          <a:p>
            <a:pPr eaLnBrk="1" hangingPunct="1"/>
            <a:endParaRPr lang="en-US" altLang="en-US" sz="800"/>
          </a:p>
          <a:p>
            <a:pPr lvl="1" eaLnBrk="1" hangingPunct="1"/>
            <a:r>
              <a:rPr lang="en-US" altLang="en-US" b="1"/>
              <a:t>Symmetric Key </a:t>
            </a:r>
            <a:r>
              <a:rPr lang="en-US" altLang="en-US"/>
              <a:t>- Uses the same cryptographic keys for both the encryption of plaintext and the decryption of ciphertext</a:t>
            </a:r>
          </a:p>
          <a:p>
            <a:pPr lvl="1" eaLnBrk="1" hangingPunct="1"/>
            <a:endParaRPr lang="en-US" altLang="en-US" sz="800"/>
          </a:p>
        </p:txBody>
      </p:sp>
      <p:sp>
        <p:nvSpPr>
          <p:cNvPr id="55300" name="Slide Number Placeholder 4">
            <a:extLst>
              <a:ext uri="{FF2B5EF4-FFF2-40B4-BE49-F238E27FC236}">
                <a16:creationId xmlns:a16="http://schemas.microsoft.com/office/drawing/2014/main" id="{BCDBB7A1-6632-6727-4FF5-31E00A2E8E3D}"/>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17DFC630-7CC4-4B29-A104-92E7E22E82EE}" type="slidenum">
              <a:rPr lang="en-US" altLang="en-US" sz="2000">
                <a:solidFill>
                  <a:srgbClr val="222222"/>
                </a:solidFill>
                <a:latin typeface="Arial" panose="020B0604020202020204" pitchFamily="34" charset="0"/>
              </a:rPr>
              <a:pPr eaLnBrk="1" hangingPunct="1"/>
              <a:t>18</a:t>
            </a:fld>
            <a:endParaRPr lang="en-US" altLang="en-US" sz="2000">
              <a:solidFill>
                <a:srgbClr val="222222"/>
              </a:solidFill>
              <a:latin typeface="Arial" panose="020B0604020202020204" pitchFamily="34" charset="0"/>
            </a:endParaRPr>
          </a:p>
        </p:txBody>
      </p:sp>
      <p:pic>
        <p:nvPicPr>
          <p:cNvPr id="55301" name="Picture 2">
            <a:extLst>
              <a:ext uri="{FF2B5EF4-FFF2-40B4-BE49-F238E27FC236}">
                <a16:creationId xmlns:a16="http://schemas.microsoft.com/office/drawing/2014/main" id="{D8037BE3-F5C5-8D05-5C20-FAB8F1542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3048000"/>
            <a:ext cx="52863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Box 4">
            <a:extLst>
              <a:ext uri="{FF2B5EF4-FFF2-40B4-BE49-F238E27FC236}">
                <a16:creationId xmlns:a16="http://schemas.microsoft.com/office/drawing/2014/main" id="{E5ACD043-D012-E3BD-D1E0-6196D3B0314E}"/>
              </a:ext>
            </a:extLst>
          </p:cNvPr>
          <p:cNvSpPr txBox="1">
            <a:spLocks noChangeArrowheads="1"/>
          </p:cNvSpPr>
          <p:nvPr/>
        </p:nvSpPr>
        <p:spPr bwMode="auto">
          <a:xfrm>
            <a:off x="914400" y="5565775"/>
            <a:ext cx="65135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solidFill>
                  <a:schemeClr val="bg1"/>
                </a:solidFill>
                <a:latin typeface="Tahoma" panose="020B0604030504040204" pitchFamily="34" charset="0"/>
                <a:cs typeface="Tahoma" panose="020B0604030504040204" pitchFamily="34" charset="0"/>
              </a:rPr>
              <a:t>Examples of popular symmetric-key algorithms include Twofish, Serpent, AES, Blowfish, CAST5, RC4, DES, 3DES, Skipjack, and IDEA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FD15355-5890-AB09-E092-6160768AA0B3}"/>
              </a:ext>
            </a:extLst>
          </p:cNvPr>
          <p:cNvSpPr>
            <a:spLocks noGrp="1" noChangeArrowheads="1"/>
          </p:cNvSpPr>
          <p:nvPr>
            <p:ph type="title"/>
          </p:nvPr>
        </p:nvSpPr>
        <p:spPr>
          <a:xfrm>
            <a:off x="357188" y="152400"/>
            <a:ext cx="5392737" cy="461963"/>
          </a:xfrm>
        </p:spPr>
        <p:txBody>
          <a:bodyPr/>
          <a:lstStyle/>
          <a:p>
            <a:pPr eaLnBrk="1" hangingPunct="1"/>
            <a:r>
              <a:rPr lang="en-US" altLang="en-US"/>
              <a:t>Symmetric and Asymmetric Key Encryption</a:t>
            </a:r>
          </a:p>
        </p:txBody>
      </p:sp>
      <p:sp>
        <p:nvSpPr>
          <p:cNvPr id="57347" name="Rectangle 3">
            <a:extLst>
              <a:ext uri="{FF2B5EF4-FFF2-40B4-BE49-F238E27FC236}">
                <a16:creationId xmlns:a16="http://schemas.microsoft.com/office/drawing/2014/main" id="{5AEDF0B6-718C-2685-C162-C4D30414B106}"/>
              </a:ext>
            </a:extLst>
          </p:cNvPr>
          <p:cNvSpPr>
            <a:spLocks noGrp="1" noChangeArrowheads="1"/>
          </p:cNvSpPr>
          <p:nvPr>
            <p:ph idx="4294967295"/>
          </p:nvPr>
        </p:nvSpPr>
        <p:spPr>
          <a:xfrm>
            <a:off x="379413" y="1209675"/>
            <a:ext cx="7543800" cy="1749425"/>
          </a:xfrm>
        </p:spPr>
        <p:txBody>
          <a:bodyPr/>
          <a:lstStyle/>
          <a:p>
            <a:pPr lvl="1" eaLnBrk="1" hangingPunct="1"/>
            <a:r>
              <a:rPr lang="en-US" altLang="en-US" b="1"/>
              <a:t>Asymmetric Key </a:t>
            </a:r>
            <a:r>
              <a:rPr lang="en-US" altLang="en-US"/>
              <a:t>- Separate keys (public and private) are used for encryption and decryption, respectively, enabling secure communication and digital signatures without the need for both parties to share the same secret key</a:t>
            </a:r>
          </a:p>
          <a:p>
            <a:pPr lvl="1" eaLnBrk="1" hangingPunct="1"/>
            <a:endParaRPr lang="en-US" altLang="en-US" sz="800"/>
          </a:p>
        </p:txBody>
      </p:sp>
      <p:sp>
        <p:nvSpPr>
          <p:cNvPr id="57348" name="Slide Number Placeholder 4">
            <a:extLst>
              <a:ext uri="{FF2B5EF4-FFF2-40B4-BE49-F238E27FC236}">
                <a16:creationId xmlns:a16="http://schemas.microsoft.com/office/drawing/2014/main" id="{605FF056-6B61-CDA7-2F15-F5E206E931F1}"/>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8C760388-16EA-4FCE-A80E-75EB25A6A655}" type="slidenum">
              <a:rPr lang="en-US" altLang="en-US" sz="2000">
                <a:solidFill>
                  <a:srgbClr val="222222"/>
                </a:solidFill>
                <a:latin typeface="Arial" panose="020B0604020202020204" pitchFamily="34" charset="0"/>
              </a:rPr>
              <a:pPr eaLnBrk="1" hangingPunct="1"/>
              <a:t>19</a:t>
            </a:fld>
            <a:endParaRPr lang="en-US" altLang="en-US" sz="2000">
              <a:solidFill>
                <a:srgbClr val="222222"/>
              </a:solidFill>
              <a:latin typeface="Arial" panose="020B0604020202020204" pitchFamily="34" charset="0"/>
            </a:endParaRPr>
          </a:p>
        </p:txBody>
      </p:sp>
      <p:pic>
        <p:nvPicPr>
          <p:cNvPr id="57349" name="Picture 2">
            <a:extLst>
              <a:ext uri="{FF2B5EF4-FFF2-40B4-BE49-F238E27FC236}">
                <a16:creationId xmlns:a16="http://schemas.microsoft.com/office/drawing/2014/main" id="{7AC64F76-52E7-1AD4-C75C-C24B3DA33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114675"/>
            <a:ext cx="54387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Box 6">
            <a:extLst>
              <a:ext uri="{FF2B5EF4-FFF2-40B4-BE49-F238E27FC236}">
                <a16:creationId xmlns:a16="http://schemas.microsoft.com/office/drawing/2014/main" id="{5BC62427-8627-7088-A279-1C8D9F2620D3}"/>
              </a:ext>
            </a:extLst>
          </p:cNvPr>
          <p:cNvSpPr txBox="1">
            <a:spLocks noChangeArrowheads="1"/>
          </p:cNvSpPr>
          <p:nvPr/>
        </p:nvSpPr>
        <p:spPr bwMode="auto">
          <a:xfrm>
            <a:off x="838200" y="5645150"/>
            <a:ext cx="6324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solidFill>
                  <a:schemeClr val="bg1"/>
                </a:solidFill>
                <a:latin typeface="Tahoma" panose="020B0604030504040204" pitchFamily="34" charset="0"/>
                <a:cs typeface="Tahoma" panose="020B0604030504040204" pitchFamily="34" charset="0"/>
              </a:rPr>
              <a:t>Examples of popular symmetric-key algorithms include Diffie-Helman, DSS, ECDSA, and RSA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4D751FD-839E-6A0C-62DF-F9F9D1B74BB6}"/>
              </a:ext>
            </a:extLst>
          </p:cNvPr>
          <p:cNvSpPr>
            <a:spLocks noGrp="1" noChangeArrowheads="1"/>
          </p:cNvSpPr>
          <p:nvPr>
            <p:ph type="title"/>
          </p:nvPr>
        </p:nvSpPr>
        <p:spPr>
          <a:xfrm>
            <a:off x="474663" y="141288"/>
            <a:ext cx="5392737" cy="461962"/>
          </a:xfrm>
        </p:spPr>
        <p:txBody>
          <a:bodyPr/>
          <a:lstStyle/>
          <a:p>
            <a:pPr eaLnBrk="1" hangingPunct="1"/>
            <a:r>
              <a:rPr lang="en-US" altLang="en-US"/>
              <a:t>Objectives</a:t>
            </a:r>
          </a:p>
        </p:txBody>
      </p:sp>
      <p:sp>
        <p:nvSpPr>
          <p:cNvPr id="32771" name="Rectangle 3">
            <a:extLst>
              <a:ext uri="{FF2B5EF4-FFF2-40B4-BE49-F238E27FC236}">
                <a16:creationId xmlns:a16="http://schemas.microsoft.com/office/drawing/2014/main" id="{76E1EE6C-744C-4643-C7BF-CE14369E1502}"/>
              </a:ext>
            </a:extLst>
          </p:cNvPr>
          <p:cNvSpPr>
            <a:spLocks noGrp="1" noChangeArrowheads="1"/>
          </p:cNvSpPr>
          <p:nvPr>
            <p:ph idx="4294967295"/>
          </p:nvPr>
        </p:nvSpPr>
        <p:spPr>
          <a:xfrm>
            <a:off x="838200" y="1676400"/>
            <a:ext cx="8305800" cy="4572000"/>
          </a:xfrm>
        </p:spPr>
        <p:txBody>
          <a:bodyPr/>
          <a:lstStyle/>
          <a:p>
            <a:pPr eaLnBrk="1" hangingPunct="1"/>
            <a:r>
              <a:rPr lang="en-US" altLang="en-US"/>
              <a:t>Understand basic cryptographic principles</a:t>
            </a:r>
          </a:p>
          <a:p>
            <a:pPr eaLnBrk="1" hangingPunct="1"/>
            <a:r>
              <a:rPr lang="en-US" altLang="en-US"/>
              <a:t>Understand the fundamentals of encryption</a:t>
            </a:r>
          </a:p>
          <a:p>
            <a:pPr eaLnBrk="1" hangingPunct="1"/>
            <a:r>
              <a:rPr lang="en-US" altLang="en-US"/>
              <a:t>Describe the most common ciphers in use today</a:t>
            </a:r>
          </a:p>
          <a:p>
            <a:pPr eaLnBrk="1" hangingPunct="1"/>
            <a:r>
              <a:rPr lang="en-US" altLang="en-US"/>
              <a:t>Identify the most common attacks on passwords</a:t>
            </a:r>
          </a:p>
          <a:p>
            <a:pPr eaLnBrk="1" hangingPunct="1"/>
            <a:r>
              <a:rPr lang="en-US" altLang="en-US"/>
              <a:t>Use various programs for cracking passwords</a:t>
            </a:r>
          </a:p>
        </p:txBody>
      </p:sp>
      <p:sp>
        <p:nvSpPr>
          <p:cNvPr id="32772" name="Slide Number Placeholder 4">
            <a:extLst>
              <a:ext uri="{FF2B5EF4-FFF2-40B4-BE49-F238E27FC236}">
                <a16:creationId xmlns:a16="http://schemas.microsoft.com/office/drawing/2014/main" id="{2CC3D041-697F-6B80-CC95-04F3A56E1DEE}"/>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3B54150C-4D77-4433-8F7D-6E5497FE6CC4}" type="slidenum">
              <a:rPr lang="en-US" altLang="en-US" sz="2000">
                <a:solidFill>
                  <a:srgbClr val="222222"/>
                </a:solidFill>
                <a:latin typeface="Arial" panose="020B0604020202020204" pitchFamily="34" charset="0"/>
              </a:rPr>
              <a:pPr eaLnBrk="1" hangingPunct="1"/>
              <a:t>2</a:t>
            </a:fld>
            <a:endParaRPr lang="en-US" altLang="en-US" sz="2000">
              <a:solidFill>
                <a:srgbClr val="222222"/>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349175D1-7AC3-165B-363D-D321BD712903}"/>
              </a:ext>
            </a:extLst>
          </p:cNvPr>
          <p:cNvSpPr>
            <a:spLocks noGrp="1" noChangeArrowheads="1"/>
          </p:cNvSpPr>
          <p:nvPr>
            <p:ph type="title"/>
          </p:nvPr>
        </p:nvSpPr>
        <p:spPr>
          <a:xfrm>
            <a:off x="406400" y="152400"/>
            <a:ext cx="5392738" cy="461963"/>
          </a:xfrm>
        </p:spPr>
        <p:txBody>
          <a:bodyPr/>
          <a:lstStyle/>
          <a:p>
            <a:pPr eaLnBrk="1" hangingPunct="1"/>
            <a:r>
              <a:rPr lang="en-US" altLang="en-US"/>
              <a:t>Asymmetric Key Algorithms</a:t>
            </a:r>
          </a:p>
        </p:txBody>
      </p:sp>
      <p:sp>
        <p:nvSpPr>
          <p:cNvPr id="73731" name="Rectangle 3">
            <a:extLst>
              <a:ext uri="{FF2B5EF4-FFF2-40B4-BE49-F238E27FC236}">
                <a16:creationId xmlns:a16="http://schemas.microsoft.com/office/drawing/2014/main" id="{1F693276-52B3-CF1B-153A-685722CA5E07}"/>
              </a:ext>
            </a:extLst>
          </p:cNvPr>
          <p:cNvSpPr>
            <a:spLocks noGrp="1" noChangeArrowheads="1"/>
          </p:cNvSpPr>
          <p:nvPr>
            <p:ph idx="4294967295"/>
          </p:nvPr>
        </p:nvSpPr>
        <p:spPr>
          <a:xfrm>
            <a:off x="533400" y="762000"/>
            <a:ext cx="8305800" cy="3821168"/>
          </a:xfrm>
        </p:spPr>
        <p:txBody>
          <a:bodyPr/>
          <a:lstStyle/>
          <a:p>
            <a:pPr eaLnBrk="1" hangingPunct="1"/>
            <a:r>
              <a:rPr lang="en-US" altLang="en-US" dirty="0">
                <a:latin typeface="Tahoma"/>
                <a:ea typeface="Tahoma"/>
                <a:cs typeface="Tahoma"/>
              </a:rPr>
              <a:t>Also referred to as Public Key algorithms, the u</a:t>
            </a:r>
            <a:r>
              <a:rPr lang="en-US" dirty="0">
                <a:latin typeface="Tahoma"/>
                <a:ea typeface="Tahoma"/>
                <a:cs typeface="Tahoma"/>
              </a:rPr>
              <a:t>ser has both a public key and a private key:</a:t>
            </a:r>
            <a:endParaRPr lang="en-US" dirty="0"/>
          </a:p>
          <a:p>
            <a:pPr lvl="1">
              <a:buAutoNum type="arabicPeriod"/>
            </a:pPr>
            <a:r>
              <a:rPr lang="en-US" dirty="0">
                <a:latin typeface="Tahoma"/>
                <a:ea typeface="Tahoma"/>
                <a:cs typeface="Tahoma"/>
              </a:rPr>
              <a:t>Private Key is to be kept secured</a:t>
            </a:r>
          </a:p>
          <a:p>
            <a:pPr lvl="1">
              <a:buAutoNum type="arabicPeriod"/>
            </a:pPr>
            <a:r>
              <a:rPr lang="en-US" dirty="0">
                <a:latin typeface="Tahoma"/>
                <a:ea typeface="Tahoma"/>
                <a:cs typeface="Tahoma"/>
              </a:rPr>
              <a:t>Public Key is easily accessible</a:t>
            </a:r>
            <a:endParaRPr lang="en-US" dirty="0"/>
          </a:p>
          <a:p>
            <a:endParaRPr lang="en-US" altLang="en-US" dirty="0">
              <a:latin typeface="Tahoma"/>
              <a:ea typeface="Tahoma"/>
              <a:cs typeface="Tahoma"/>
            </a:endParaRPr>
          </a:p>
          <a:p>
            <a:r>
              <a:rPr lang="en-US" altLang="en-US" dirty="0">
                <a:latin typeface="Tahoma"/>
                <a:ea typeface="Tahoma"/>
                <a:cs typeface="Tahoma"/>
              </a:rPr>
              <a:t>Asymmetric encryption includes the following steps:</a:t>
            </a:r>
          </a:p>
          <a:p>
            <a:pPr marL="800100" lvl="1" indent="-457200">
              <a:buAutoNum type="arabicPeriod"/>
            </a:pPr>
            <a:r>
              <a:rPr lang="en-US" dirty="0">
                <a:latin typeface="Tahoma"/>
                <a:ea typeface="Tahoma"/>
                <a:cs typeface="Tahoma"/>
              </a:rPr>
              <a:t>A signer sends a public key to a receiver.</a:t>
            </a:r>
            <a:endParaRPr lang="en-US" dirty="0"/>
          </a:p>
          <a:p>
            <a:pPr marL="800100" lvl="1" indent="-457200">
              <a:buAutoNum type="arabicPeriod"/>
            </a:pPr>
            <a:r>
              <a:rPr lang="en-US" dirty="0">
                <a:latin typeface="Tahoma"/>
                <a:ea typeface="Tahoma"/>
                <a:cs typeface="Tahoma"/>
              </a:rPr>
              <a:t>The signer uses the private key to sign data.</a:t>
            </a:r>
            <a:endParaRPr lang="en-US" dirty="0"/>
          </a:p>
          <a:p>
            <a:pPr marL="800100" lvl="1" indent="-457200">
              <a:buAutoNum type="arabicPeriod"/>
            </a:pPr>
            <a:r>
              <a:rPr lang="en-US" dirty="0">
                <a:latin typeface="Tahoma"/>
                <a:ea typeface="Tahoma"/>
                <a:cs typeface="Tahoma"/>
              </a:rPr>
              <a:t>The signer sends the data and signature to the receiver.</a:t>
            </a:r>
            <a:endParaRPr lang="en-US" dirty="0"/>
          </a:p>
          <a:p>
            <a:pPr marL="800100" lvl="1" indent="-457200">
              <a:buAutoNum type="arabicPeriod"/>
            </a:pPr>
            <a:r>
              <a:rPr lang="en-US" dirty="0">
                <a:latin typeface="Tahoma"/>
                <a:ea typeface="Tahoma"/>
                <a:cs typeface="Tahoma"/>
              </a:rPr>
              <a:t>After the receiver receives the data and signature, the receiver can use the public key to verify the signature of the signer.</a:t>
            </a:r>
            <a:endParaRPr lang="en-US" dirty="0"/>
          </a:p>
          <a:p>
            <a:endParaRPr lang="en-US" altLang="en-US" dirty="0">
              <a:latin typeface="Tahoma"/>
              <a:ea typeface="Tahoma"/>
              <a:cs typeface="Tahoma"/>
            </a:endParaRPr>
          </a:p>
          <a:p>
            <a:endParaRPr lang="en-US" altLang="en-US" dirty="0">
              <a:latin typeface="Tahoma"/>
              <a:ea typeface="Tahoma"/>
              <a:cs typeface="Tahoma"/>
            </a:endParaRPr>
          </a:p>
          <a:p>
            <a:pPr lvl="1">
              <a:buAutoNum type="arabicPeriod"/>
            </a:pPr>
            <a:endParaRPr lang="en-US" altLang="en-US" dirty="0">
              <a:latin typeface="Tahoma"/>
              <a:ea typeface="Tahoma"/>
              <a:cs typeface="Tahoma"/>
            </a:endParaRPr>
          </a:p>
        </p:txBody>
      </p:sp>
      <p:sp>
        <p:nvSpPr>
          <p:cNvPr id="73732" name="Slide Number Placeholder 4">
            <a:extLst>
              <a:ext uri="{FF2B5EF4-FFF2-40B4-BE49-F238E27FC236}">
                <a16:creationId xmlns:a16="http://schemas.microsoft.com/office/drawing/2014/main" id="{07CBEA6E-8F31-E371-BFC9-203673C91EEF}"/>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02D699CF-F4D4-40B6-B445-372CAC32CA77}" type="slidenum">
              <a:rPr lang="en-US" altLang="en-US" sz="2000">
                <a:solidFill>
                  <a:srgbClr val="222222"/>
                </a:solidFill>
                <a:latin typeface="Arial" panose="020B0604020202020204" pitchFamily="34" charset="0"/>
              </a:rPr>
              <a:pPr eaLnBrk="1" hangingPunct="1"/>
              <a:t>20</a:t>
            </a:fld>
            <a:endParaRPr lang="en-US" altLang="en-US" sz="2000">
              <a:solidFill>
                <a:srgbClr val="222222"/>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2FBCE4C-B1C8-8A9F-4001-BFFE9EF1B9A2}"/>
              </a:ext>
            </a:extLst>
          </p:cNvPr>
          <p:cNvSpPr>
            <a:spLocks noGrp="1" noChangeArrowheads="1"/>
          </p:cNvSpPr>
          <p:nvPr>
            <p:ph type="title"/>
          </p:nvPr>
        </p:nvSpPr>
        <p:spPr>
          <a:xfrm>
            <a:off x="357188" y="152400"/>
            <a:ext cx="5392737" cy="461963"/>
          </a:xfrm>
        </p:spPr>
        <p:txBody>
          <a:bodyPr/>
          <a:lstStyle/>
          <a:p>
            <a:pPr eaLnBrk="1" hangingPunct="1"/>
            <a:r>
              <a:rPr lang="en-US" altLang="en-US"/>
              <a:t>Symmetric and Asymmetric Key Encryption</a:t>
            </a:r>
          </a:p>
        </p:txBody>
      </p:sp>
      <p:sp>
        <p:nvSpPr>
          <p:cNvPr id="59395" name="Rectangle 3">
            <a:extLst>
              <a:ext uri="{FF2B5EF4-FFF2-40B4-BE49-F238E27FC236}">
                <a16:creationId xmlns:a16="http://schemas.microsoft.com/office/drawing/2014/main" id="{FA726A51-01C7-2A13-4872-EC95E2B1113C}"/>
              </a:ext>
            </a:extLst>
          </p:cNvPr>
          <p:cNvSpPr>
            <a:spLocks noGrp="1" noChangeArrowheads="1"/>
          </p:cNvSpPr>
          <p:nvPr>
            <p:ph idx="4294967295"/>
          </p:nvPr>
        </p:nvSpPr>
        <p:spPr>
          <a:xfrm>
            <a:off x="533400" y="1219200"/>
            <a:ext cx="7848600" cy="1219200"/>
          </a:xfrm>
        </p:spPr>
        <p:txBody>
          <a:bodyPr/>
          <a:lstStyle/>
          <a:p>
            <a:pPr lvl="1" eaLnBrk="1" hangingPunct="1"/>
            <a:endParaRPr lang="en-US" altLang="en-US" sz="800"/>
          </a:p>
          <a:p>
            <a:pPr lvl="1" eaLnBrk="1" hangingPunct="1"/>
            <a:r>
              <a:rPr lang="en-US" altLang="en-US" b="1"/>
              <a:t>Hash Function </a:t>
            </a:r>
            <a:r>
              <a:rPr lang="en-US" altLang="en-US"/>
              <a:t>- a mathematical algorithm that takes a message and produces a fixed-size string of characters. Commonly used for authenticating messages as well as content verification and digital signatures</a:t>
            </a:r>
          </a:p>
        </p:txBody>
      </p:sp>
      <p:sp>
        <p:nvSpPr>
          <p:cNvPr id="59396" name="Slide Number Placeholder 4">
            <a:extLst>
              <a:ext uri="{FF2B5EF4-FFF2-40B4-BE49-F238E27FC236}">
                <a16:creationId xmlns:a16="http://schemas.microsoft.com/office/drawing/2014/main" id="{CFE2CF35-1C27-292D-2098-951E44852DDF}"/>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26D44AD2-E20A-4198-8AC5-59DAF032BD20}" type="slidenum">
              <a:rPr lang="en-US" altLang="en-US" sz="2000">
                <a:solidFill>
                  <a:srgbClr val="222222"/>
                </a:solidFill>
                <a:latin typeface="Arial" panose="020B0604020202020204" pitchFamily="34" charset="0"/>
              </a:rPr>
              <a:pPr eaLnBrk="1" hangingPunct="1"/>
              <a:t>21</a:t>
            </a:fld>
            <a:endParaRPr lang="en-US" altLang="en-US" sz="2000">
              <a:solidFill>
                <a:srgbClr val="222222"/>
              </a:solidFill>
              <a:latin typeface="Arial" panose="020B0604020202020204" pitchFamily="34" charset="0"/>
            </a:endParaRPr>
          </a:p>
        </p:txBody>
      </p:sp>
      <p:pic>
        <p:nvPicPr>
          <p:cNvPr id="59397" name="Picture 2">
            <a:extLst>
              <a:ext uri="{FF2B5EF4-FFF2-40B4-BE49-F238E27FC236}">
                <a16:creationId xmlns:a16="http://schemas.microsoft.com/office/drawing/2014/main" id="{E7C11FB4-3D4C-9B6C-569A-F5AB25648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2667000"/>
            <a:ext cx="66294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TextBox 2">
            <a:extLst>
              <a:ext uri="{FF2B5EF4-FFF2-40B4-BE49-F238E27FC236}">
                <a16:creationId xmlns:a16="http://schemas.microsoft.com/office/drawing/2014/main" id="{0A86D0A2-A7FC-3CC2-F119-708E1319CB6C}"/>
              </a:ext>
            </a:extLst>
          </p:cNvPr>
          <p:cNvSpPr txBox="1">
            <a:spLocks noChangeArrowheads="1"/>
          </p:cNvSpPr>
          <p:nvPr/>
        </p:nvSpPr>
        <p:spPr bwMode="auto">
          <a:xfrm>
            <a:off x="1257300" y="5743575"/>
            <a:ext cx="6019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a:solidFill>
                  <a:schemeClr val="bg1"/>
                </a:solidFill>
                <a:latin typeface="Tahoma"/>
                <a:ea typeface="Tahoma"/>
                <a:cs typeface="Tahoma"/>
              </a:rPr>
              <a:t>Examples of popular hash functions include CRC, MD5, and various Checksums</a:t>
            </a:r>
            <a:endParaRPr lang="en-US" altLang="en-US" dirty="0">
              <a:solidFill>
                <a:schemeClr val="bg1"/>
              </a:solidFill>
              <a:latin typeface="Tahoma" panose="020B0604030504040204" pitchFamily="34" charset="0"/>
              <a:cs typeface="Tahoma" panose="020B060403050404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E04E7007-F69D-41AF-F0C4-E628583B3A06}"/>
              </a:ext>
            </a:extLst>
          </p:cNvPr>
          <p:cNvSpPr>
            <a:spLocks noGrp="1" noChangeArrowheads="1"/>
          </p:cNvSpPr>
          <p:nvPr>
            <p:ph type="title"/>
          </p:nvPr>
        </p:nvSpPr>
        <p:spPr>
          <a:xfrm>
            <a:off x="357188" y="152400"/>
            <a:ext cx="5392737" cy="461963"/>
          </a:xfrm>
        </p:spPr>
        <p:txBody>
          <a:bodyPr/>
          <a:lstStyle/>
          <a:p>
            <a:pPr eaLnBrk="1" hangingPunct="1"/>
            <a:r>
              <a:rPr lang="en-US" altLang="en-US"/>
              <a:t>Symmetric and Asymmetric Key Encryption</a:t>
            </a:r>
          </a:p>
        </p:txBody>
      </p:sp>
      <p:sp>
        <p:nvSpPr>
          <p:cNvPr id="61443" name="Rectangle 3">
            <a:extLst>
              <a:ext uri="{FF2B5EF4-FFF2-40B4-BE49-F238E27FC236}">
                <a16:creationId xmlns:a16="http://schemas.microsoft.com/office/drawing/2014/main" id="{C06B5C4C-A770-A16B-255A-B16DA8FC9E6B}"/>
              </a:ext>
            </a:extLst>
          </p:cNvPr>
          <p:cNvSpPr>
            <a:spLocks noGrp="1" noChangeArrowheads="1"/>
          </p:cNvSpPr>
          <p:nvPr>
            <p:ph idx="4294967295"/>
          </p:nvPr>
        </p:nvSpPr>
        <p:spPr>
          <a:xfrm>
            <a:off x="609600" y="1374775"/>
            <a:ext cx="7543800" cy="4111625"/>
          </a:xfrm>
        </p:spPr>
        <p:txBody>
          <a:bodyPr/>
          <a:lstStyle/>
          <a:p>
            <a:pPr marL="342900" lvl="1" indent="0" eaLnBrk="1" hangingPunct="1">
              <a:buFont typeface="Wingdings" panose="05000000000000000000" pitchFamily="2" charset="2"/>
              <a:buNone/>
            </a:pPr>
            <a:r>
              <a:rPr lang="en-US" altLang="en-US"/>
              <a:t>Symmetric encryption is faster due to its simpler algorithms and key management processes. Decryption is typically as fast as encryption.</a:t>
            </a:r>
          </a:p>
          <a:p>
            <a:pPr marL="342900" lvl="1" indent="0" eaLnBrk="1" hangingPunct="1">
              <a:buFont typeface="Wingdings" panose="05000000000000000000" pitchFamily="2" charset="2"/>
              <a:buNone/>
            </a:pPr>
            <a:endParaRPr lang="en-US" altLang="en-US"/>
          </a:p>
          <a:p>
            <a:pPr marL="342900" lvl="1" indent="0" eaLnBrk="1" hangingPunct="1">
              <a:buFont typeface="Wingdings" panose="05000000000000000000" pitchFamily="2" charset="2"/>
              <a:buNone/>
            </a:pPr>
            <a:r>
              <a:rPr lang="en-US" altLang="en-US"/>
              <a:t>Asymmetric encryption sacrifices speed for the added security provided by its public-private key pair system, so it tends to be slower compared to symmetric encryption and description. </a:t>
            </a:r>
          </a:p>
          <a:p>
            <a:pPr marL="342900" lvl="1" indent="0" eaLnBrk="1" hangingPunct="1">
              <a:buFont typeface="Wingdings" panose="05000000000000000000" pitchFamily="2" charset="2"/>
              <a:buNone/>
            </a:pPr>
            <a:r>
              <a:rPr lang="en-US" altLang="en-US" i="1"/>
              <a:t>It’s worth noting that the time taken for Asymmetric decryption is not as significant during encryption.</a:t>
            </a:r>
          </a:p>
          <a:p>
            <a:pPr marL="342900" lvl="1" indent="0" eaLnBrk="1" hangingPunct="1">
              <a:buFont typeface="Wingdings" panose="05000000000000000000" pitchFamily="2" charset="2"/>
              <a:buNone/>
            </a:pPr>
            <a:endParaRPr lang="en-US" altLang="en-US"/>
          </a:p>
          <a:p>
            <a:pPr marL="342900" lvl="1" indent="0" eaLnBrk="1" hangingPunct="1">
              <a:buFont typeface="Wingdings" panose="05000000000000000000" pitchFamily="2" charset="2"/>
              <a:buNone/>
            </a:pPr>
            <a:r>
              <a:rPr lang="en-US" altLang="en-US"/>
              <a:t>Based on these differences, we can see why we can leverage one form, or the other, for different applications; and in some cases, use both.</a:t>
            </a:r>
          </a:p>
        </p:txBody>
      </p:sp>
      <p:sp>
        <p:nvSpPr>
          <p:cNvPr id="61444" name="Slide Number Placeholder 4">
            <a:extLst>
              <a:ext uri="{FF2B5EF4-FFF2-40B4-BE49-F238E27FC236}">
                <a16:creationId xmlns:a16="http://schemas.microsoft.com/office/drawing/2014/main" id="{9BB11993-E3A0-FBF2-111B-98D413420406}"/>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CA2781C4-8FBA-480E-8AD2-500B0BF971A3}" type="slidenum">
              <a:rPr lang="en-US" altLang="en-US" sz="2000">
                <a:solidFill>
                  <a:srgbClr val="222222"/>
                </a:solidFill>
                <a:latin typeface="Arial" panose="020B0604020202020204" pitchFamily="34" charset="0"/>
              </a:rPr>
              <a:pPr eaLnBrk="1" hangingPunct="1"/>
              <a:t>22</a:t>
            </a:fld>
            <a:endParaRPr lang="en-US" altLang="en-US" sz="2000">
              <a:solidFill>
                <a:srgbClr val="222222"/>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F0DC8F5-24CD-261E-59C4-EABA56DC1325}"/>
              </a:ext>
            </a:extLst>
          </p:cNvPr>
          <p:cNvSpPr>
            <a:spLocks noGrp="1" noChangeArrowheads="1"/>
          </p:cNvSpPr>
          <p:nvPr>
            <p:ph type="title"/>
          </p:nvPr>
        </p:nvSpPr>
        <p:spPr>
          <a:xfrm>
            <a:off x="357188" y="152400"/>
            <a:ext cx="5392737" cy="461963"/>
          </a:xfrm>
        </p:spPr>
        <p:txBody>
          <a:bodyPr/>
          <a:lstStyle/>
          <a:p>
            <a:pPr eaLnBrk="1" hangingPunct="1"/>
            <a:r>
              <a:rPr lang="en-US" altLang="en-US"/>
              <a:t>Symmetric and Asymmetric Key Encryption</a:t>
            </a:r>
          </a:p>
        </p:txBody>
      </p:sp>
      <p:sp>
        <p:nvSpPr>
          <p:cNvPr id="63491" name="Slide Number Placeholder 4">
            <a:extLst>
              <a:ext uri="{FF2B5EF4-FFF2-40B4-BE49-F238E27FC236}">
                <a16:creationId xmlns:a16="http://schemas.microsoft.com/office/drawing/2014/main" id="{A1D6C834-9BDA-1955-36B7-D3EB6B247085}"/>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9C559DD2-68B7-429F-87E9-1D15EE4DAD60}" type="slidenum">
              <a:rPr lang="en-US" altLang="en-US" sz="2000">
                <a:solidFill>
                  <a:srgbClr val="222222"/>
                </a:solidFill>
                <a:latin typeface="Arial" panose="020B0604020202020204" pitchFamily="34" charset="0"/>
              </a:rPr>
              <a:pPr eaLnBrk="1" hangingPunct="1"/>
              <a:t>23</a:t>
            </a:fld>
            <a:endParaRPr lang="en-US" altLang="en-US" sz="2000">
              <a:solidFill>
                <a:srgbClr val="222222"/>
              </a:solidFill>
              <a:latin typeface="Arial" panose="020B0604020202020204" pitchFamily="34" charset="0"/>
            </a:endParaRPr>
          </a:p>
        </p:txBody>
      </p:sp>
      <p:sp>
        <p:nvSpPr>
          <p:cNvPr id="63492" name="TextBox 2">
            <a:extLst>
              <a:ext uri="{FF2B5EF4-FFF2-40B4-BE49-F238E27FC236}">
                <a16:creationId xmlns:a16="http://schemas.microsoft.com/office/drawing/2014/main" id="{3A26F6AB-FA56-1106-D63E-BC30D130F82C}"/>
              </a:ext>
            </a:extLst>
          </p:cNvPr>
          <p:cNvSpPr txBox="1">
            <a:spLocks noChangeArrowheads="1"/>
          </p:cNvSpPr>
          <p:nvPr/>
        </p:nvSpPr>
        <p:spPr bwMode="auto">
          <a:xfrm>
            <a:off x="750888" y="1066800"/>
            <a:ext cx="808831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solidFill>
                  <a:schemeClr val="bg1"/>
                </a:solidFill>
                <a:latin typeface="Tahoma" panose="020B0604030504040204" pitchFamily="34" charset="0"/>
                <a:cs typeface="Tahoma" panose="020B0604030504040204" pitchFamily="34" charset="0"/>
              </a:rPr>
              <a:t>SSH/SSL/TLS uses both asymmetric and symmetric encryption to protect the confidentiality and integrity of data-in-transit. Asymmetric encryption is used to establish a secure session between a client and a server, and symmetric encryption is used to exchange data within the secured session.</a:t>
            </a:r>
          </a:p>
        </p:txBody>
      </p:sp>
      <p:pic>
        <p:nvPicPr>
          <p:cNvPr id="63493" name="Picture 2">
            <a:extLst>
              <a:ext uri="{FF2B5EF4-FFF2-40B4-BE49-F238E27FC236}">
                <a16:creationId xmlns:a16="http://schemas.microsoft.com/office/drawing/2014/main" id="{CC2A26C8-149B-3778-3D56-82671446E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894013"/>
            <a:ext cx="62357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FAB5973A-0224-2608-AB0D-D6BE8A6C0561}"/>
              </a:ext>
            </a:extLst>
          </p:cNvPr>
          <p:cNvSpPr>
            <a:spLocks noGrp="1" noChangeArrowheads="1"/>
          </p:cNvSpPr>
          <p:nvPr>
            <p:ph type="title"/>
          </p:nvPr>
        </p:nvSpPr>
        <p:spPr>
          <a:xfrm>
            <a:off x="420688" y="228600"/>
            <a:ext cx="5392737" cy="461963"/>
          </a:xfrm>
        </p:spPr>
        <p:txBody>
          <a:bodyPr/>
          <a:lstStyle/>
          <a:p>
            <a:pPr eaLnBrk="1" hangingPunct="1"/>
            <a:r>
              <a:rPr lang="en-US" altLang="en-US"/>
              <a:t>Symmetric Key Encryption</a:t>
            </a:r>
          </a:p>
        </p:txBody>
      </p:sp>
      <p:sp>
        <p:nvSpPr>
          <p:cNvPr id="65539" name="Slide Number Placeholder 4">
            <a:extLst>
              <a:ext uri="{FF2B5EF4-FFF2-40B4-BE49-F238E27FC236}">
                <a16:creationId xmlns:a16="http://schemas.microsoft.com/office/drawing/2014/main" id="{D4A3BDDA-DA9E-0A57-CBF7-41080593B3B5}"/>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33DEED3A-A1CF-4252-A89D-5258C6DD18FD}" type="slidenum">
              <a:rPr lang="en-US" altLang="en-US" sz="2000">
                <a:solidFill>
                  <a:srgbClr val="222222"/>
                </a:solidFill>
                <a:latin typeface="Arial" panose="020B0604020202020204" pitchFamily="34" charset="0"/>
              </a:rPr>
              <a:pPr eaLnBrk="1" hangingPunct="1"/>
              <a:t>24</a:t>
            </a:fld>
            <a:endParaRPr lang="en-US" altLang="en-US" sz="2000">
              <a:solidFill>
                <a:srgbClr val="222222"/>
              </a:solidFill>
              <a:latin typeface="Arial" panose="020B0604020202020204" pitchFamily="34" charset="0"/>
            </a:endParaRPr>
          </a:p>
        </p:txBody>
      </p:sp>
      <p:pic>
        <p:nvPicPr>
          <p:cNvPr id="2" name="Picture 1" descr="A table with numbers and a number&#10;&#10;Description automatically generated">
            <a:extLst>
              <a:ext uri="{FF2B5EF4-FFF2-40B4-BE49-F238E27FC236}">
                <a16:creationId xmlns:a16="http://schemas.microsoft.com/office/drawing/2014/main" id="{03297EC5-F592-3EDE-F70A-823F1AD8163E}"/>
              </a:ext>
            </a:extLst>
          </p:cNvPr>
          <p:cNvPicPr>
            <a:picLocks noChangeAspect="1"/>
          </p:cNvPicPr>
          <p:nvPr/>
        </p:nvPicPr>
        <p:blipFill>
          <a:blip r:embed="rId3"/>
          <a:stretch>
            <a:fillRect/>
          </a:stretch>
        </p:blipFill>
        <p:spPr>
          <a:xfrm>
            <a:off x="772583" y="1653192"/>
            <a:ext cx="7683500" cy="284253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6F4E730-1DBB-C77B-4990-EADB1222FB2B}"/>
              </a:ext>
            </a:extLst>
          </p:cNvPr>
          <p:cNvSpPr>
            <a:spLocks noGrp="1" noChangeArrowheads="1"/>
          </p:cNvSpPr>
          <p:nvPr>
            <p:ph type="title"/>
          </p:nvPr>
        </p:nvSpPr>
        <p:spPr>
          <a:xfrm>
            <a:off x="417513" y="228600"/>
            <a:ext cx="5392737" cy="461963"/>
          </a:xfrm>
        </p:spPr>
        <p:txBody>
          <a:bodyPr/>
          <a:lstStyle/>
          <a:p>
            <a:pPr eaLnBrk="1" hangingPunct="1"/>
            <a:r>
              <a:rPr lang="en-US" altLang="en-US"/>
              <a:t>Symmetric Key Encryption (continued)</a:t>
            </a:r>
          </a:p>
        </p:txBody>
      </p:sp>
      <p:sp>
        <p:nvSpPr>
          <p:cNvPr id="69635" name="Rectangle 3">
            <a:extLst>
              <a:ext uri="{FF2B5EF4-FFF2-40B4-BE49-F238E27FC236}">
                <a16:creationId xmlns:a16="http://schemas.microsoft.com/office/drawing/2014/main" id="{D9572601-7218-EC67-E7CA-F544EE1F1C8F}"/>
              </a:ext>
            </a:extLst>
          </p:cNvPr>
          <p:cNvSpPr>
            <a:spLocks noGrp="1" noChangeArrowheads="1"/>
          </p:cNvSpPr>
          <p:nvPr>
            <p:ph idx="4294967295"/>
          </p:nvPr>
        </p:nvSpPr>
        <p:spPr>
          <a:xfrm>
            <a:off x="533400" y="1054319"/>
            <a:ext cx="8305800" cy="3249668"/>
          </a:xfrm>
        </p:spPr>
        <p:txBody>
          <a:bodyPr/>
          <a:lstStyle/>
          <a:p>
            <a:pPr eaLnBrk="1" hangingPunct="1"/>
            <a:r>
              <a:rPr lang="en-US" altLang="en-US" b="1" dirty="0">
                <a:latin typeface="Tahoma"/>
                <a:ea typeface="Tahoma"/>
                <a:cs typeface="Tahoma"/>
              </a:rPr>
              <a:t>Stream Ciphers</a:t>
            </a:r>
          </a:p>
          <a:p>
            <a:pPr lvl="1" eaLnBrk="1" hangingPunct="1"/>
            <a:r>
              <a:rPr lang="en-US" altLang="en-US" dirty="0">
                <a:latin typeface="Tahoma"/>
                <a:ea typeface="Tahoma"/>
                <a:cs typeface="Tahoma"/>
              </a:rPr>
              <a:t>A type of symmetric key encryption algorithm used in cryptography to encrypt data one bit or one byte at a time, continuously streaming through the data.</a:t>
            </a:r>
          </a:p>
          <a:p>
            <a:pPr lvl="1"/>
            <a:endParaRPr lang="en-US" altLang="en-US" dirty="0">
              <a:latin typeface="Tahoma"/>
              <a:ea typeface="Tahoma"/>
              <a:cs typeface="Tahoma"/>
            </a:endParaRPr>
          </a:p>
          <a:p>
            <a:pPr lvl="1"/>
            <a:r>
              <a:rPr lang="en-US" altLang="en-US" dirty="0">
                <a:latin typeface="Tahoma"/>
                <a:ea typeface="Tahoma"/>
                <a:cs typeface="Tahoma"/>
              </a:rPr>
              <a:t>They are often synchronous, meaning they use a clock or synchronization mechanism to ensure that the sender and receiver generate the same key stream at the same time. </a:t>
            </a:r>
            <a:r>
              <a:rPr lang="en-US" dirty="0">
                <a:latin typeface="Tahoma"/>
                <a:ea typeface="Tahoma"/>
                <a:cs typeface="Tahoma"/>
              </a:rPr>
              <a:t>The synchronization ensures that the encryption and decryption processes remain aligned.</a:t>
            </a:r>
            <a:endParaRPr lang="en-US"/>
          </a:p>
          <a:p>
            <a:pPr lvl="1"/>
            <a:endParaRPr lang="en-US" altLang="en-US" dirty="0">
              <a:latin typeface="Tahoma"/>
              <a:ea typeface="Tahoma"/>
              <a:cs typeface="Tahoma"/>
            </a:endParaRPr>
          </a:p>
          <a:p>
            <a:pPr eaLnBrk="1" hangingPunct="1"/>
            <a:endParaRPr lang="en-US" altLang="en-US" dirty="0"/>
          </a:p>
          <a:p>
            <a:endParaRPr lang="en-US" altLang="en-US" b="1" dirty="0"/>
          </a:p>
        </p:txBody>
      </p:sp>
      <p:sp>
        <p:nvSpPr>
          <p:cNvPr id="69636" name="Slide Number Placeholder 4">
            <a:extLst>
              <a:ext uri="{FF2B5EF4-FFF2-40B4-BE49-F238E27FC236}">
                <a16:creationId xmlns:a16="http://schemas.microsoft.com/office/drawing/2014/main" id="{51A585D2-7152-5324-7E41-16C336922C3D}"/>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975598BA-83C2-4D9D-9ABC-88168F919588}" type="slidenum">
              <a:rPr lang="en-US" altLang="en-US" sz="2000">
                <a:solidFill>
                  <a:srgbClr val="222222"/>
                </a:solidFill>
                <a:latin typeface="Arial" panose="020B0604020202020204" pitchFamily="34" charset="0"/>
              </a:rPr>
              <a:pPr eaLnBrk="1" hangingPunct="1"/>
              <a:t>25</a:t>
            </a:fld>
            <a:endParaRPr lang="en-US" altLang="en-US" sz="2000">
              <a:solidFill>
                <a:srgbClr val="222222"/>
              </a:solidFill>
              <a:latin typeface="Arial" panose="020B0604020202020204" pitchFamily="34" charset="0"/>
            </a:endParaRPr>
          </a:p>
        </p:txBody>
      </p:sp>
      <p:pic>
        <p:nvPicPr>
          <p:cNvPr id="2" name="Picture 1" descr="A diagram of a stream generator&#10;&#10;Description automatically generated">
            <a:extLst>
              <a:ext uri="{FF2B5EF4-FFF2-40B4-BE49-F238E27FC236}">
                <a16:creationId xmlns:a16="http://schemas.microsoft.com/office/drawing/2014/main" id="{0111C0F9-DFDF-4AFD-EE25-9DC0A57A3CD5}"/>
              </a:ext>
            </a:extLst>
          </p:cNvPr>
          <p:cNvPicPr>
            <a:picLocks noChangeAspect="1"/>
          </p:cNvPicPr>
          <p:nvPr/>
        </p:nvPicPr>
        <p:blipFill>
          <a:blip r:embed="rId3"/>
          <a:stretch>
            <a:fillRect/>
          </a:stretch>
        </p:blipFill>
        <p:spPr>
          <a:xfrm>
            <a:off x="2404241" y="4361700"/>
            <a:ext cx="4572000" cy="225334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3CD18-2A4F-DD14-25BD-61BEE593ED97}"/>
            </a:ext>
          </a:extLst>
        </p:cNvPr>
        <p:cNvGrpSpPr/>
        <p:nvPr/>
      </p:nvGrpSpPr>
      <p:grpSpPr>
        <a:xfrm>
          <a:off x="0" y="0"/>
          <a:ext cx="0" cy="0"/>
          <a:chOff x="0" y="0"/>
          <a:chExt cx="0" cy="0"/>
        </a:xfrm>
      </p:grpSpPr>
      <p:sp>
        <p:nvSpPr>
          <p:cNvPr id="69634" name="Rectangle 2">
            <a:extLst>
              <a:ext uri="{FF2B5EF4-FFF2-40B4-BE49-F238E27FC236}">
                <a16:creationId xmlns:a16="http://schemas.microsoft.com/office/drawing/2014/main" id="{E6435563-9277-3BB5-A3FC-514A77D02FCD}"/>
              </a:ext>
            </a:extLst>
          </p:cNvPr>
          <p:cNvSpPr>
            <a:spLocks noGrp="1" noChangeArrowheads="1"/>
          </p:cNvSpPr>
          <p:nvPr>
            <p:ph type="title"/>
          </p:nvPr>
        </p:nvSpPr>
        <p:spPr>
          <a:xfrm>
            <a:off x="397807" y="228600"/>
            <a:ext cx="7501374" cy="461963"/>
          </a:xfrm>
        </p:spPr>
        <p:txBody>
          <a:bodyPr/>
          <a:lstStyle/>
          <a:p>
            <a:pPr eaLnBrk="1" hangingPunct="1"/>
            <a:r>
              <a:rPr lang="en-US" altLang="en-US"/>
              <a:t>Symmetric Key Encryption (continued)</a:t>
            </a:r>
          </a:p>
        </p:txBody>
      </p:sp>
      <p:sp>
        <p:nvSpPr>
          <p:cNvPr id="69635" name="Rectangle 3">
            <a:extLst>
              <a:ext uri="{FF2B5EF4-FFF2-40B4-BE49-F238E27FC236}">
                <a16:creationId xmlns:a16="http://schemas.microsoft.com/office/drawing/2014/main" id="{859171DA-765A-A370-1601-5F5BD7B71CA8}"/>
              </a:ext>
            </a:extLst>
          </p:cNvPr>
          <p:cNvSpPr>
            <a:spLocks noGrp="1" noChangeArrowheads="1"/>
          </p:cNvSpPr>
          <p:nvPr>
            <p:ph idx="4294967295"/>
          </p:nvPr>
        </p:nvSpPr>
        <p:spPr>
          <a:xfrm>
            <a:off x="533400" y="1054319"/>
            <a:ext cx="8305800" cy="4668563"/>
          </a:xfrm>
        </p:spPr>
        <p:txBody>
          <a:bodyPr/>
          <a:lstStyle/>
          <a:p>
            <a:pPr eaLnBrk="1" hangingPunct="1"/>
            <a:r>
              <a:rPr lang="en-US" altLang="en-US" b="1" dirty="0">
                <a:latin typeface="Tahoma"/>
                <a:ea typeface="Tahoma"/>
                <a:cs typeface="Tahoma"/>
              </a:rPr>
              <a:t>Stream Ciphers </a:t>
            </a:r>
            <a:r>
              <a:rPr lang="en-US" altLang="en-US" dirty="0">
                <a:latin typeface="Tahoma"/>
                <a:ea typeface="Tahoma"/>
                <a:cs typeface="Tahoma"/>
              </a:rPr>
              <a:t>(continued)</a:t>
            </a:r>
          </a:p>
          <a:p>
            <a:pPr lvl="1" eaLnBrk="1" hangingPunct="1"/>
            <a:r>
              <a:rPr lang="en-US" altLang="en-US" dirty="0">
                <a:latin typeface="Tahoma"/>
                <a:ea typeface="Tahoma"/>
                <a:cs typeface="Tahoma"/>
              </a:rPr>
              <a:t>If a character is </a:t>
            </a:r>
            <a:r>
              <a:rPr lang="en-US" altLang="en-US" u="sng" dirty="0">
                <a:latin typeface="Tahoma"/>
                <a:ea typeface="Tahoma"/>
                <a:cs typeface="Tahoma"/>
              </a:rPr>
              <a:t>corrupted</a:t>
            </a:r>
            <a:r>
              <a:rPr lang="en-US" altLang="en-US" dirty="0">
                <a:latin typeface="Tahoma"/>
                <a:ea typeface="Tahoma"/>
                <a:cs typeface="Tahoma"/>
              </a:rPr>
              <a:t> in transmission, rather than added or lost, so that if only a single character in the plaintext is affected and the error will not propagate to other parts of the message.</a:t>
            </a:r>
          </a:p>
          <a:p>
            <a:pPr lvl="1"/>
            <a:endParaRPr lang="en-US" altLang="en-US" dirty="0">
              <a:latin typeface="Tahoma"/>
              <a:ea typeface="Tahoma"/>
              <a:cs typeface="Tahoma"/>
            </a:endParaRPr>
          </a:p>
          <a:p>
            <a:pPr lvl="1"/>
            <a:r>
              <a:rPr lang="en-US" altLang="en-US" dirty="0">
                <a:latin typeface="Tahoma"/>
                <a:ea typeface="Tahoma"/>
                <a:cs typeface="Tahoma"/>
              </a:rPr>
              <a:t>This property is useful when the transmission error rate is high; however, it makes it less likely the error would be detected without further mechanisms. </a:t>
            </a:r>
            <a:endParaRPr lang="en-US" dirty="0"/>
          </a:p>
          <a:p>
            <a:pPr lvl="1"/>
            <a:endParaRPr lang="en-US" altLang="en-US" dirty="0">
              <a:latin typeface="Tahoma"/>
              <a:ea typeface="Tahoma"/>
              <a:cs typeface="Tahoma"/>
            </a:endParaRPr>
          </a:p>
          <a:p>
            <a:pPr lvl="1"/>
            <a:r>
              <a:rPr lang="en-US" altLang="en-US" dirty="0">
                <a:latin typeface="Tahoma"/>
                <a:ea typeface="Tahoma"/>
                <a:cs typeface="Tahoma"/>
              </a:rPr>
              <a:t>Moreover, because of this property, synchronous stream ciphers are very susceptible to active attacks: if an attacker can change a </a:t>
            </a:r>
            <a:r>
              <a:rPr lang="en-US" dirty="0">
                <a:latin typeface="Tahoma"/>
                <a:ea typeface="Tahoma"/>
                <a:cs typeface="Tahoma"/>
              </a:rPr>
              <a:t>character </a:t>
            </a:r>
            <a:r>
              <a:rPr lang="en-US" altLang="en-US" dirty="0">
                <a:latin typeface="Tahoma"/>
                <a:ea typeface="Tahoma"/>
                <a:cs typeface="Tahoma"/>
              </a:rPr>
              <a:t>in the ciphertext, they might be able to make predictable changes to the corresponding plaintext bit; for example, flipping a bit in the ciphertext causes the same bit to be flipped in the plaintext.</a:t>
            </a:r>
            <a:endParaRPr lang="en-US"/>
          </a:p>
          <a:p>
            <a:pPr lvl="1"/>
            <a:endParaRPr lang="en-US" altLang="en-US" dirty="0">
              <a:latin typeface="Tahoma"/>
              <a:ea typeface="Tahoma"/>
              <a:cs typeface="Tahoma"/>
            </a:endParaRPr>
          </a:p>
          <a:p>
            <a:pPr eaLnBrk="1" hangingPunct="1"/>
            <a:endParaRPr lang="en-US" altLang="en-US" dirty="0"/>
          </a:p>
          <a:p>
            <a:endParaRPr lang="en-US" altLang="en-US" b="1" dirty="0"/>
          </a:p>
        </p:txBody>
      </p:sp>
      <p:sp>
        <p:nvSpPr>
          <p:cNvPr id="69636" name="Slide Number Placeholder 4">
            <a:extLst>
              <a:ext uri="{FF2B5EF4-FFF2-40B4-BE49-F238E27FC236}">
                <a16:creationId xmlns:a16="http://schemas.microsoft.com/office/drawing/2014/main" id="{E25C847C-4F77-33FB-261D-FFEE838F7EAE}"/>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975598BA-83C2-4D9D-9ABC-88168F919588}" type="slidenum">
              <a:rPr lang="en-US" altLang="en-US" sz="2000">
                <a:solidFill>
                  <a:srgbClr val="222222"/>
                </a:solidFill>
                <a:latin typeface="Arial" panose="020B0604020202020204" pitchFamily="34" charset="0"/>
              </a:rPr>
              <a:pPr eaLnBrk="1" hangingPunct="1"/>
              <a:t>26</a:t>
            </a:fld>
            <a:endParaRPr lang="en-US" altLang="en-US" sz="2000">
              <a:solidFill>
                <a:srgbClr val="222222"/>
              </a:solidFill>
              <a:latin typeface="Arial" panose="020B0604020202020204" pitchFamily="34" charset="0"/>
            </a:endParaRPr>
          </a:p>
        </p:txBody>
      </p:sp>
    </p:spTree>
    <p:extLst>
      <p:ext uri="{BB962C8B-B14F-4D97-AF65-F5344CB8AC3E}">
        <p14:creationId xmlns:p14="http://schemas.microsoft.com/office/powerpoint/2010/main" val="282393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DFFEDE21-8809-2E3A-9105-8E34A6E3CD5B}"/>
              </a:ext>
            </a:extLst>
          </p:cNvPr>
          <p:cNvSpPr>
            <a:spLocks noGrp="1" noChangeArrowheads="1"/>
          </p:cNvSpPr>
          <p:nvPr>
            <p:ph type="title"/>
          </p:nvPr>
        </p:nvSpPr>
        <p:spPr>
          <a:xfrm>
            <a:off x="457200" y="228600"/>
            <a:ext cx="5392738" cy="461963"/>
          </a:xfrm>
        </p:spPr>
        <p:txBody>
          <a:bodyPr/>
          <a:lstStyle/>
          <a:p>
            <a:pPr eaLnBrk="1" hangingPunct="1"/>
            <a:r>
              <a:rPr lang="en-US" altLang="en-US"/>
              <a:t>Symmetric Key Encryption (continued)</a:t>
            </a:r>
          </a:p>
        </p:txBody>
      </p:sp>
      <p:sp>
        <p:nvSpPr>
          <p:cNvPr id="71683" name="Rectangle 3">
            <a:extLst>
              <a:ext uri="{FF2B5EF4-FFF2-40B4-BE49-F238E27FC236}">
                <a16:creationId xmlns:a16="http://schemas.microsoft.com/office/drawing/2014/main" id="{0E441201-E49F-0A35-E1CF-D72A40173E4F}"/>
              </a:ext>
            </a:extLst>
          </p:cNvPr>
          <p:cNvSpPr>
            <a:spLocks noGrp="1" noChangeArrowheads="1"/>
          </p:cNvSpPr>
          <p:nvPr>
            <p:ph idx="4294967295"/>
          </p:nvPr>
        </p:nvSpPr>
        <p:spPr>
          <a:xfrm>
            <a:off x="457200" y="1066800"/>
            <a:ext cx="8305800" cy="2323444"/>
          </a:xfrm>
        </p:spPr>
        <p:txBody>
          <a:bodyPr/>
          <a:lstStyle/>
          <a:p>
            <a:pPr eaLnBrk="1" hangingPunct="1"/>
            <a:r>
              <a:rPr lang="en-US" altLang="en-US" b="1" dirty="0">
                <a:latin typeface="Tahoma"/>
                <a:ea typeface="Tahoma"/>
                <a:cs typeface="Tahoma"/>
              </a:rPr>
              <a:t>Block Ciphers</a:t>
            </a:r>
          </a:p>
          <a:p>
            <a:pPr lvl="1" eaLnBrk="1" hangingPunct="1"/>
            <a:r>
              <a:rPr lang="en-US" altLang="en-US" dirty="0">
                <a:latin typeface="Tahoma"/>
                <a:ea typeface="Tahoma"/>
                <a:cs typeface="Tahoma"/>
              </a:rPr>
              <a:t>A deterministic algorithm that operates on fixed-length groups of bits, called blocks. They are commonly used in the storage and exchange of data, where such data is secured and authenticated via encryption.</a:t>
            </a:r>
          </a:p>
          <a:p>
            <a:pPr lvl="1"/>
            <a:r>
              <a:rPr lang="en-US" altLang="en-US" dirty="0">
                <a:latin typeface="Tahoma"/>
                <a:ea typeface="Tahoma"/>
                <a:cs typeface="Tahoma"/>
              </a:rPr>
              <a:t>Padding can be used to ensure the block is consistent</a:t>
            </a:r>
            <a:endParaRPr lang="en-US" altLang="en-US" dirty="0"/>
          </a:p>
          <a:p>
            <a:pPr lvl="1"/>
            <a:endParaRPr lang="en-US" altLang="en-US" dirty="0"/>
          </a:p>
          <a:p>
            <a:pPr eaLnBrk="1" hangingPunct="1"/>
            <a:endParaRPr lang="en-US" altLang="en-US" dirty="0"/>
          </a:p>
          <a:p>
            <a:pPr eaLnBrk="1" hangingPunct="1"/>
            <a:endParaRPr lang="en-US" altLang="en-US" dirty="0"/>
          </a:p>
        </p:txBody>
      </p:sp>
      <p:sp>
        <p:nvSpPr>
          <p:cNvPr id="71684" name="Slide Number Placeholder 4">
            <a:extLst>
              <a:ext uri="{FF2B5EF4-FFF2-40B4-BE49-F238E27FC236}">
                <a16:creationId xmlns:a16="http://schemas.microsoft.com/office/drawing/2014/main" id="{443877CC-2EED-5D64-480A-05E21D54D5C0}"/>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848F4969-3A51-46D1-8D47-14B931DD5FD3}" type="slidenum">
              <a:rPr lang="en-US" altLang="en-US" sz="2000">
                <a:solidFill>
                  <a:srgbClr val="222222"/>
                </a:solidFill>
                <a:latin typeface="Arial" panose="020B0604020202020204" pitchFamily="34" charset="0"/>
              </a:rPr>
              <a:pPr eaLnBrk="1" hangingPunct="1"/>
              <a:t>27</a:t>
            </a:fld>
            <a:endParaRPr lang="en-US" altLang="en-US" sz="2000">
              <a:solidFill>
                <a:srgbClr val="222222"/>
              </a:solidFill>
              <a:latin typeface="Arial" panose="020B0604020202020204" pitchFamily="34" charset="0"/>
            </a:endParaRPr>
          </a:p>
        </p:txBody>
      </p:sp>
      <p:pic>
        <p:nvPicPr>
          <p:cNvPr id="2" name="Picture 1" descr="A diagram of a blockchain&#10;&#10;Description automatically generated">
            <a:extLst>
              <a:ext uri="{FF2B5EF4-FFF2-40B4-BE49-F238E27FC236}">
                <a16:creationId xmlns:a16="http://schemas.microsoft.com/office/drawing/2014/main" id="{7DB04954-B3C6-43CE-0B53-D333B15D7FDD}"/>
              </a:ext>
            </a:extLst>
          </p:cNvPr>
          <p:cNvPicPr>
            <a:picLocks noChangeAspect="1"/>
          </p:cNvPicPr>
          <p:nvPr/>
        </p:nvPicPr>
        <p:blipFill>
          <a:blip r:embed="rId3"/>
          <a:stretch>
            <a:fillRect/>
          </a:stretch>
        </p:blipFill>
        <p:spPr>
          <a:xfrm>
            <a:off x="1113440" y="3009581"/>
            <a:ext cx="6059870" cy="348941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A9F7D-9310-388C-8710-AB7ABDB60786}"/>
            </a:ext>
          </a:extLst>
        </p:cNvPr>
        <p:cNvGrpSpPr/>
        <p:nvPr/>
      </p:nvGrpSpPr>
      <p:grpSpPr>
        <a:xfrm>
          <a:off x="0" y="0"/>
          <a:ext cx="0" cy="0"/>
          <a:chOff x="0" y="0"/>
          <a:chExt cx="0" cy="0"/>
        </a:xfrm>
      </p:grpSpPr>
      <p:sp>
        <p:nvSpPr>
          <p:cNvPr id="71682" name="Rectangle 2">
            <a:extLst>
              <a:ext uri="{FF2B5EF4-FFF2-40B4-BE49-F238E27FC236}">
                <a16:creationId xmlns:a16="http://schemas.microsoft.com/office/drawing/2014/main" id="{83E0D7CA-3805-676E-DCE6-8B2903C7710B}"/>
              </a:ext>
            </a:extLst>
          </p:cNvPr>
          <p:cNvSpPr>
            <a:spLocks noGrp="1" noChangeArrowheads="1"/>
          </p:cNvSpPr>
          <p:nvPr>
            <p:ph type="title"/>
          </p:nvPr>
        </p:nvSpPr>
        <p:spPr>
          <a:xfrm>
            <a:off x="457200" y="228600"/>
            <a:ext cx="5392738" cy="461963"/>
          </a:xfrm>
        </p:spPr>
        <p:txBody>
          <a:bodyPr/>
          <a:lstStyle/>
          <a:p>
            <a:pPr eaLnBrk="1" hangingPunct="1"/>
            <a:r>
              <a:rPr lang="en-US" altLang="en-US"/>
              <a:t>Symmetric Key Encryption (continued)</a:t>
            </a:r>
          </a:p>
        </p:txBody>
      </p:sp>
      <p:sp>
        <p:nvSpPr>
          <p:cNvPr id="71683" name="Rectangle 3">
            <a:extLst>
              <a:ext uri="{FF2B5EF4-FFF2-40B4-BE49-F238E27FC236}">
                <a16:creationId xmlns:a16="http://schemas.microsoft.com/office/drawing/2014/main" id="{2D06194B-C933-2BCA-CDA0-BF6516EA99B6}"/>
              </a:ext>
            </a:extLst>
          </p:cNvPr>
          <p:cNvSpPr>
            <a:spLocks noGrp="1" noChangeArrowheads="1"/>
          </p:cNvSpPr>
          <p:nvPr>
            <p:ph idx="4294967295"/>
          </p:nvPr>
        </p:nvSpPr>
        <p:spPr>
          <a:xfrm>
            <a:off x="457200" y="1066800"/>
            <a:ext cx="8305800" cy="1781505"/>
          </a:xfrm>
        </p:spPr>
        <p:txBody>
          <a:bodyPr/>
          <a:lstStyle/>
          <a:p>
            <a:pPr eaLnBrk="1" hangingPunct="1"/>
            <a:r>
              <a:rPr lang="en-US" altLang="en-US" b="1" dirty="0">
                <a:latin typeface="Tahoma"/>
                <a:ea typeface="Tahoma"/>
                <a:cs typeface="Tahoma"/>
              </a:rPr>
              <a:t>Stream vs Block Ciphers</a:t>
            </a:r>
          </a:p>
          <a:p>
            <a:pPr lvl="1" eaLnBrk="1" hangingPunct="1"/>
            <a:r>
              <a:rPr lang="en-US" altLang="en-US" dirty="0">
                <a:latin typeface="Tahoma"/>
                <a:ea typeface="Tahoma"/>
                <a:cs typeface="Tahoma"/>
              </a:rPr>
              <a:t>The most obvious difference between the block cipher and stream cipher is how they process data. Block cipher encrypts the plaintext in predetermined-size blocks, whereas stream cipher encrypts the plaintext matching it bit by bit with the generated keystream.</a:t>
            </a:r>
          </a:p>
          <a:p>
            <a:pPr lvl="1"/>
            <a:endParaRPr lang="en-US" altLang="en-US" dirty="0"/>
          </a:p>
          <a:p>
            <a:pPr eaLnBrk="1" hangingPunct="1"/>
            <a:endParaRPr lang="en-US" altLang="en-US" dirty="0"/>
          </a:p>
          <a:p>
            <a:pPr eaLnBrk="1" hangingPunct="1"/>
            <a:endParaRPr lang="en-US" altLang="en-US" dirty="0"/>
          </a:p>
        </p:txBody>
      </p:sp>
      <p:sp>
        <p:nvSpPr>
          <p:cNvPr id="71684" name="Slide Number Placeholder 4">
            <a:extLst>
              <a:ext uri="{FF2B5EF4-FFF2-40B4-BE49-F238E27FC236}">
                <a16:creationId xmlns:a16="http://schemas.microsoft.com/office/drawing/2014/main" id="{6E6B57DC-0D2D-A7EB-D2E9-F9DB1937597F}"/>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848F4969-3A51-46D1-8D47-14B931DD5FD3}" type="slidenum">
              <a:rPr lang="en-US" altLang="en-US" sz="2000">
                <a:solidFill>
                  <a:srgbClr val="222222"/>
                </a:solidFill>
                <a:latin typeface="Arial" panose="020B0604020202020204" pitchFamily="34" charset="0"/>
              </a:rPr>
              <a:pPr eaLnBrk="1" hangingPunct="1"/>
              <a:t>28</a:t>
            </a:fld>
            <a:endParaRPr lang="en-US" altLang="en-US" sz="2000">
              <a:solidFill>
                <a:srgbClr val="222222"/>
              </a:solidFill>
              <a:latin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5EC0C5B9-FEFC-6067-6ED8-18540F080327}"/>
              </a:ext>
            </a:extLst>
          </p:cNvPr>
          <p:cNvPicPr>
            <a:picLocks noChangeAspect="1"/>
          </p:cNvPicPr>
          <p:nvPr/>
        </p:nvPicPr>
        <p:blipFill>
          <a:blip r:embed="rId3"/>
          <a:stretch>
            <a:fillRect/>
          </a:stretch>
        </p:blipFill>
        <p:spPr>
          <a:xfrm>
            <a:off x="1557830" y="2888703"/>
            <a:ext cx="5772150" cy="2952750"/>
          </a:xfrm>
          <a:prstGeom prst="rect">
            <a:avLst/>
          </a:prstGeom>
        </p:spPr>
      </p:pic>
    </p:spTree>
    <p:extLst>
      <p:ext uri="{BB962C8B-B14F-4D97-AF65-F5344CB8AC3E}">
        <p14:creationId xmlns:p14="http://schemas.microsoft.com/office/powerpoint/2010/main" val="678411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6560E72-C248-02FD-6015-031099ADE3F5}"/>
              </a:ext>
            </a:extLst>
          </p:cNvPr>
          <p:cNvSpPr>
            <a:spLocks noGrp="1" noChangeArrowheads="1"/>
          </p:cNvSpPr>
          <p:nvPr>
            <p:ph type="title"/>
          </p:nvPr>
        </p:nvSpPr>
        <p:spPr>
          <a:xfrm>
            <a:off x="390525" y="152400"/>
            <a:ext cx="5392738" cy="461963"/>
          </a:xfrm>
        </p:spPr>
        <p:txBody>
          <a:bodyPr/>
          <a:lstStyle/>
          <a:p>
            <a:pPr eaLnBrk="1" hangingPunct="1"/>
            <a:r>
              <a:rPr lang="en-US" altLang="en-US"/>
              <a:t>Cryptanalysis</a:t>
            </a:r>
          </a:p>
        </p:txBody>
      </p:sp>
      <p:sp>
        <p:nvSpPr>
          <p:cNvPr id="79875" name="Rectangle 3">
            <a:extLst>
              <a:ext uri="{FF2B5EF4-FFF2-40B4-BE49-F238E27FC236}">
                <a16:creationId xmlns:a16="http://schemas.microsoft.com/office/drawing/2014/main" id="{B4837F72-BE63-CF83-63B5-621ECFAF8C0F}"/>
              </a:ext>
            </a:extLst>
          </p:cNvPr>
          <p:cNvSpPr>
            <a:spLocks noGrp="1" noChangeArrowheads="1"/>
          </p:cNvSpPr>
          <p:nvPr>
            <p:ph idx="4294967295"/>
          </p:nvPr>
        </p:nvSpPr>
        <p:spPr>
          <a:xfrm>
            <a:off x="389540" y="838200"/>
            <a:ext cx="8335360" cy="5772149"/>
          </a:xfrm>
        </p:spPr>
        <p:txBody>
          <a:bodyPr/>
          <a:lstStyle/>
          <a:p>
            <a:pPr eaLnBrk="1" hangingPunct="1"/>
            <a:r>
              <a:rPr lang="en-US" altLang="en-US" dirty="0">
                <a:latin typeface="Tahoma"/>
                <a:ea typeface="Tahoma"/>
                <a:cs typeface="Tahoma"/>
              </a:rPr>
              <a:t>A cryptanalyst is the individual who will find weaknesses in cryptographic algorithms and use these weaknesses to decipher the ciphertext without knowing the secret key.</a:t>
            </a:r>
            <a:endParaRPr lang="en-US" dirty="0">
              <a:latin typeface="Tahoma"/>
              <a:ea typeface="Tahoma"/>
              <a:cs typeface="Tahoma"/>
            </a:endParaRPr>
          </a:p>
          <a:p>
            <a:endParaRPr lang="en-US" altLang="en-US" dirty="0">
              <a:latin typeface="Tahoma"/>
              <a:ea typeface="Tahoma"/>
              <a:cs typeface="Tahoma"/>
            </a:endParaRPr>
          </a:p>
          <a:p>
            <a:r>
              <a:rPr lang="en-US" altLang="en-US" dirty="0">
                <a:latin typeface="Tahoma"/>
                <a:ea typeface="Tahoma"/>
                <a:cs typeface="Tahoma"/>
              </a:rPr>
              <a:t>Six months after the attack on Pearl Harbour in WWII, American intelligence discerned that the Japanese were orchestrating a significant offensive, as encrypted transmissions consistently referenced the cryptic target "AF". However, the specific identity of "AF" remained uncertain. Joseph "Joe" Rochefort, the lead cryptanalyst, devised a strategic move by disseminating a fabricated message suggesting that the Midway garrison had disrupted water evaporator units on the island. Almost immediately, American monitoring stations intercepted Japanese communications discussing the water scarcity issue and the imperative to carry additional water resources for the impending operation targeted at "AF".</a:t>
            </a:r>
          </a:p>
          <a:p>
            <a:endParaRPr lang="en-US" altLang="en-US" dirty="0"/>
          </a:p>
          <a:p>
            <a:endParaRPr lang="en-US" altLang="en-US" dirty="0"/>
          </a:p>
        </p:txBody>
      </p:sp>
      <p:sp>
        <p:nvSpPr>
          <p:cNvPr id="79876" name="Slide Number Placeholder 4">
            <a:extLst>
              <a:ext uri="{FF2B5EF4-FFF2-40B4-BE49-F238E27FC236}">
                <a16:creationId xmlns:a16="http://schemas.microsoft.com/office/drawing/2014/main" id="{573CB25A-C245-6438-0880-2CF3499B985A}"/>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3CA85258-BB15-4237-8C01-844CA34C86E8}" type="slidenum">
              <a:rPr lang="en-US" altLang="en-US" sz="2000">
                <a:solidFill>
                  <a:srgbClr val="222222"/>
                </a:solidFill>
                <a:latin typeface="Arial" panose="020B0604020202020204" pitchFamily="34" charset="0"/>
              </a:rPr>
              <a:pPr eaLnBrk="1" hangingPunct="1"/>
              <a:t>29</a:t>
            </a:fld>
            <a:endParaRPr lang="en-US" altLang="en-US" sz="2000">
              <a:solidFill>
                <a:srgbClr val="222222"/>
              </a:solidFill>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B737F8C-6055-488A-7417-96129D00A79F}"/>
              </a:ext>
            </a:extLst>
          </p:cNvPr>
          <p:cNvSpPr>
            <a:spLocks noGrp="1" noChangeArrowheads="1"/>
          </p:cNvSpPr>
          <p:nvPr>
            <p:ph type="title"/>
          </p:nvPr>
        </p:nvSpPr>
        <p:spPr>
          <a:xfrm>
            <a:off x="495300" y="147638"/>
            <a:ext cx="6819900" cy="461962"/>
          </a:xfrm>
        </p:spPr>
        <p:txBody>
          <a:bodyPr/>
          <a:lstStyle/>
          <a:p>
            <a:pPr eaLnBrk="1" hangingPunct="1"/>
            <a:r>
              <a:rPr lang="en-US" altLang="en-US"/>
              <a:t>Encryption and Password Cracking</a:t>
            </a:r>
          </a:p>
        </p:txBody>
      </p:sp>
      <p:sp>
        <p:nvSpPr>
          <p:cNvPr id="34819" name="Rectangle 3">
            <a:extLst>
              <a:ext uri="{FF2B5EF4-FFF2-40B4-BE49-F238E27FC236}">
                <a16:creationId xmlns:a16="http://schemas.microsoft.com/office/drawing/2014/main" id="{FB8B0C9A-F0A5-0378-CA11-978EDBE0C75B}"/>
              </a:ext>
            </a:extLst>
          </p:cNvPr>
          <p:cNvSpPr>
            <a:spLocks noGrp="1" noChangeArrowheads="1"/>
          </p:cNvSpPr>
          <p:nvPr>
            <p:ph idx="4294967295"/>
          </p:nvPr>
        </p:nvSpPr>
        <p:spPr>
          <a:xfrm>
            <a:off x="609600" y="1143000"/>
            <a:ext cx="8229600" cy="1905000"/>
          </a:xfrm>
        </p:spPr>
        <p:txBody>
          <a:bodyPr/>
          <a:lstStyle/>
          <a:p>
            <a:pPr eaLnBrk="1" hangingPunct="1"/>
            <a:r>
              <a:rPr lang="en-US" altLang="en-US"/>
              <a:t>Strong passwords</a:t>
            </a:r>
          </a:p>
          <a:p>
            <a:pPr lvl="1" eaLnBrk="1" hangingPunct="1"/>
            <a:r>
              <a:rPr lang="en-US" altLang="en-US"/>
              <a:t>Good defense against unwanted entry</a:t>
            </a:r>
          </a:p>
          <a:p>
            <a:pPr eaLnBrk="1" hangingPunct="1"/>
            <a:r>
              <a:rPr lang="en-US" altLang="en-US"/>
              <a:t>Guessing, stealing, or </a:t>
            </a:r>
            <a:r>
              <a:rPr lang="en-US" altLang="en-US" b="1"/>
              <a:t>cracking passwords</a:t>
            </a:r>
            <a:endParaRPr lang="en-US" altLang="en-US"/>
          </a:p>
          <a:p>
            <a:pPr lvl="1" eaLnBrk="1" hangingPunct="1"/>
            <a:r>
              <a:rPr lang="en-US" altLang="en-US"/>
              <a:t>Foundation of defeating any kind of security</a:t>
            </a:r>
          </a:p>
        </p:txBody>
      </p:sp>
      <p:sp>
        <p:nvSpPr>
          <p:cNvPr id="34820" name="Slide Number Placeholder 4">
            <a:extLst>
              <a:ext uri="{FF2B5EF4-FFF2-40B4-BE49-F238E27FC236}">
                <a16:creationId xmlns:a16="http://schemas.microsoft.com/office/drawing/2014/main" id="{D5247EB6-1EE0-D99F-53E5-B35376F526D5}"/>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720868ED-17D3-4E6C-8049-683276D8FD28}" type="slidenum">
              <a:rPr lang="en-US" altLang="en-US" sz="2000">
                <a:solidFill>
                  <a:srgbClr val="222222"/>
                </a:solidFill>
                <a:latin typeface="Arial" panose="020B0604020202020204" pitchFamily="34" charset="0"/>
              </a:rPr>
              <a:pPr eaLnBrk="1" hangingPunct="1"/>
              <a:t>3</a:t>
            </a:fld>
            <a:endParaRPr lang="en-US" altLang="en-US" sz="2000">
              <a:solidFill>
                <a:srgbClr val="222222"/>
              </a:solidFill>
              <a:latin typeface="Arial" panose="020B0604020202020204" pitchFamily="34" charset="0"/>
            </a:endParaRPr>
          </a:p>
        </p:txBody>
      </p:sp>
      <p:pic>
        <p:nvPicPr>
          <p:cNvPr id="34821" name="Picture 6">
            <a:extLst>
              <a:ext uri="{FF2B5EF4-FFF2-40B4-BE49-F238E27FC236}">
                <a16:creationId xmlns:a16="http://schemas.microsoft.com/office/drawing/2014/main" id="{7D8492BA-280E-53E7-86FA-DC5A957BB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819400"/>
            <a:ext cx="548163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E253E7DA-1207-F239-53B5-30F31A566276}"/>
              </a:ext>
            </a:extLst>
          </p:cNvPr>
          <p:cNvSpPr>
            <a:spLocks noGrp="1" noChangeArrowheads="1"/>
          </p:cNvSpPr>
          <p:nvPr>
            <p:ph type="title"/>
          </p:nvPr>
        </p:nvSpPr>
        <p:spPr>
          <a:xfrm>
            <a:off x="390525" y="152400"/>
            <a:ext cx="5392738" cy="461963"/>
          </a:xfrm>
        </p:spPr>
        <p:txBody>
          <a:bodyPr/>
          <a:lstStyle/>
          <a:p>
            <a:pPr eaLnBrk="1" hangingPunct="1"/>
            <a:r>
              <a:rPr lang="en-US" altLang="en-US"/>
              <a:t>Symmetrical Key Ciphers (continued)</a:t>
            </a:r>
          </a:p>
        </p:txBody>
      </p:sp>
      <p:sp>
        <p:nvSpPr>
          <p:cNvPr id="90115" name="Rectangle 3">
            <a:extLst>
              <a:ext uri="{FF2B5EF4-FFF2-40B4-BE49-F238E27FC236}">
                <a16:creationId xmlns:a16="http://schemas.microsoft.com/office/drawing/2014/main" id="{A0EA4A32-5C0E-8A58-4A75-CB4891C06968}"/>
              </a:ext>
            </a:extLst>
          </p:cNvPr>
          <p:cNvSpPr>
            <a:spLocks noGrp="1" noChangeArrowheads="1"/>
          </p:cNvSpPr>
          <p:nvPr>
            <p:ph idx="4294967295"/>
          </p:nvPr>
        </p:nvSpPr>
        <p:spPr>
          <a:xfrm>
            <a:off x="389540" y="838200"/>
            <a:ext cx="8335360" cy="2333297"/>
          </a:xfrm>
        </p:spPr>
        <p:txBody>
          <a:bodyPr/>
          <a:lstStyle/>
          <a:p>
            <a:pPr eaLnBrk="1" hangingPunct="1"/>
            <a:r>
              <a:rPr lang="en-US" altLang="en-US" b="1" dirty="0">
                <a:latin typeface="Tahoma"/>
                <a:ea typeface="Tahoma"/>
                <a:cs typeface="Tahoma"/>
              </a:rPr>
              <a:t>DES (Data Encryption Standard)</a:t>
            </a:r>
          </a:p>
          <a:p>
            <a:pPr lvl="1" eaLnBrk="1" hangingPunct="1"/>
            <a:r>
              <a:rPr lang="en-US" altLang="en-US" dirty="0">
                <a:latin typeface="Tahoma"/>
                <a:ea typeface="Tahoma"/>
                <a:cs typeface="Tahoma"/>
              </a:rPr>
              <a:t>Developed in the early 1970s at IBM</a:t>
            </a:r>
          </a:p>
          <a:p>
            <a:pPr lvl="1"/>
            <a:r>
              <a:rPr lang="en-US" altLang="en-US" dirty="0">
                <a:latin typeface="Tahoma"/>
                <a:ea typeface="Tahoma"/>
                <a:cs typeface="Tahoma"/>
              </a:rPr>
              <a:t>DES is insecure due to the relatively short 56-bit key size. In January 1999, distributed.net and the Electronic Frontier Foundation collaborated to publicly break a DES key in 22 hours and 15 minutes. Image below shows one of the circuit boards in the $250,000 cracking machine which contained 1856 custom chips.</a:t>
            </a:r>
          </a:p>
        </p:txBody>
      </p:sp>
      <p:sp>
        <p:nvSpPr>
          <p:cNvPr id="90116" name="Slide Number Placeholder 4">
            <a:extLst>
              <a:ext uri="{FF2B5EF4-FFF2-40B4-BE49-F238E27FC236}">
                <a16:creationId xmlns:a16="http://schemas.microsoft.com/office/drawing/2014/main" id="{9EC30888-5D81-6C2A-0436-360D5BD8029F}"/>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97D3C4C6-C5A3-403C-B241-C10AC5A2BA72}" type="slidenum">
              <a:rPr lang="en-US" altLang="en-US" sz="2000">
                <a:solidFill>
                  <a:srgbClr val="222222"/>
                </a:solidFill>
                <a:latin typeface="Arial" panose="020B0604020202020204" pitchFamily="34" charset="0"/>
              </a:rPr>
              <a:pPr eaLnBrk="1" hangingPunct="1"/>
              <a:t>30</a:t>
            </a:fld>
            <a:endParaRPr lang="en-US" altLang="en-US" sz="2000">
              <a:solidFill>
                <a:srgbClr val="222222"/>
              </a:solidFill>
              <a:latin typeface="Arial" panose="020B0604020202020204" pitchFamily="34" charset="0"/>
            </a:endParaRPr>
          </a:p>
        </p:txBody>
      </p:sp>
      <p:pic>
        <p:nvPicPr>
          <p:cNvPr id="2" name="Picture 1" descr="undefined">
            <a:extLst>
              <a:ext uri="{FF2B5EF4-FFF2-40B4-BE49-F238E27FC236}">
                <a16:creationId xmlns:a16="http://schemas.microsoft.com/office/drawing/2014/main" id="{B38A21E4-C162-A42A-B9D3-4B21CC796CEC}"/>
              </a:ext>
            </a:extLst>
          </p:cNvPr>
          <p:cNvPicPr>
            <a:picLocks noChangeAspect="1"/>
          </p:cNvPicPr>
          <p:nvPr/>
        </p:nvPicPr>
        <p:blipFill>
          <a:blip r:embed="rId3"/>
          <a:stretch>
            <a:fillRect/>
          </a:stretch>
        </p:blipFill>
        <p:spPr>
          <a:xfrm>
            <a:off x="2963918" y="2997301"/>
            <a:ext cx="3226018" cy="336617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00E84-6BF8-8CBD-4126-10EFB126CC39}"/>
            </a:ext>
          </a:extLst>
        </p:cNvPr>
        <p:cNvGrpSpPr/>
        <p:nvPr/>
      </p:nvGrpSpPr>
      <p:grpSpPr>
        <a:xfrm>
          <a:off x="0" y="0"/>
          <a:ext cx="0" cy="0"/>
          <a:chOff x="0" y="0"/>
          <a:chExt cx="0" cy="0"/>
        </a:xfrm>
      </p:grpSpPr>
      <p:sp>
        <p:nvSpPr>
          <p:cNvPr id="90114" name="Rectangle 2">
            <a:extLst>
              <a:ext uri="{FF2B5EF4-FFF2-40B4-BE49-F238E27FC236}">
                <a16:creationId xmlns:a16="http://schemas.microsoft.com/office/drawing/2014/main" id="{C67F2E9B-52EF-8D29-0568-88D277A50FAA}"/>
              </a:ext>
            </a:extLst>
          </p:cNvPr>
          <p:cNvSpPr>
            <a:spLocks noGrp="1" noChangeArrowheads="1"/>
          </p:cNvSpPr>
          <p:nvPr>
            <p:ph type="title"/>
          </p:nvPr>
        </p:nvSpPr>
        <p:spPr>
          <a:xfrm>
            <a:off x="390525" y="152400"/>
            <a:ext cx="5392738" cy="461963"/>
          </a:xfrm>
        </p:spPr>
        <p:txBody>
          <a:bodyPr/>
          <a:lstStyle/>
          <a:p>
            <a:pPr eaLnBrk="1" hangingPunct="1"/>
            <a:r>
              <a:rPr lang="en-US" altLang="en-US"/>
              <a:t>Symmetrical Key Ciphers (continued)</a:t>
            </a:r>
          </a:p>
        </p:txBody>
      </p:sp>
      <p:sp>
        <p:nvSpPr>
          <p:cNvPr id="90115" name="Rectangle 3">
            <a:extLst>
              <a:ext uri="{FF2B5EF4-FFF2-40B4-BE49-F238E27FC236}">
                <a16:creationId xmlns:a16="http://schemas.microsoft.com/office/drawing/2014/main" id="{D61F8D62-4D4A-AFBD-9792-C70924484277}"/>
              </a:ext>
            </a:extLst>
          </p:cNvPr>
          <p:cNvSpPr>
            <a:spLocks noGrp="1" noChangeArrowheads="1"/>
          </p:cNvSpPr>
          <p:nvPr>
            <p:ph idx="4294967295"/>
          </p:nvPr>
        </p:nvSpPr>
        <p:spPr>
          <a:xfrm>
            <a:off x="389540" y="838200"/>
            <a:ext cx="8335360" cy="3269374"/>
          </a:xfrm>
        </p:spPr>
        <p:txBody>
          <a:bodyPr/>
          <a:lstStyle/>
          <a:p>
            <a:pPr eaLnBrk="1" hangingPunct="1"/>
            <a:r>
              <a:rPr lang="en-US" altLang="en-US" b="1" dirty="0">
                <a:latin typeface="Tahoma"/>
                <a:ea typeface="Tahoma"/>
                <a:cs typeface="Tahoma"/>
              </a:rPr>
              <a:t>3DES (Data Encryption Standard)</a:t>
            </a:r>
          </a:p>
          <a:p>
            <a:pPr lvl="1"/>
            <a:r>
              <a:rPr lang="en-US" altLang="en-US" dirty="0">
                <a:latin typeface="Tahoma"/>
                <a:ea typeface="Tahoma"/>
                <a:cs typeface="Tahoma"/>
              </a:rPr>
              <a:t>A symmetric-key block cipher, which applies the DES cipher algorithm three times to each data block.</a:t>
            </a:r>
          </a:p>
          <a:p>
            <a:pPr lvl="1"/>
            <a:r>
              <a:rPr lang="en-US" altLang="en-US" dirty="0">
                <a:latin typeface="Tahoma"/>
                <a:ea typeface="Tahoma"/>
                <a:cs typeface="Tahoma"/>
              </a:rPr>
              <a:t> In 2016, CVE-2016-2183 disclosed a major security vulnerability in DES and 3DES encryption algorithms.</a:t>
            </a:r>
          </a:p>
          <a:p>
            <a:pPr lvl="1"/>
            <a:r>
              <a:rPr lang="en-US" altLang="en-US" dirty="0">
                <a:latin typeface="Tahoma"/>
                <a:ea typeface="Tahoma"/>
                <a:cs typeface="Tahoma"/>
              </a:rPr>
              <a:t>This CVE, combined with the inadequate key size of DES and 3DES, led to NIST deprecating DES and 3DES for new applications in 2017, and for all applications by the end of 2023. It has been replaced with the more secure, more robust AES.</a:t>
            </a:r>
          </a:p>
        </p:txBody>
      </p:sp>
      <p:sp>
        <p:nvSpPr>
          <p:cNvPr id="90116" name="Slide Number Placeholder 4">
            <a:extLst>
              <a:ext uri="{FF2B5EF4-FFF2-40B4-BE49-F238E27FC236}">
                <a16:creationId xmlns:a16="http://schemas.microsoft.com/office/drawing/2014/main" id="{5D8EA337-96E5-728A-BB3E-36DE1A51C82F}"/>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97D3C4C6-C5A3-403C-B241-C10AC5A2BA72}" type="slidenum">
              <a:rPr lang="en-US" altLang="en-US" sz="2000">
                <a:solidFill>
                  <a:srgbClr val="222222"/>
                </a:solidFill>
                <a:latin typeface="Arial" panose="020B0604020202020204" pitchFamily="34" charset="0"/>
              </a:rPr>
              <a:pPr eaLnBrk="1" hangingPunct="1"/>
              <a:t>31</a:t>
            </a:fld>
            <a:endParaRPr lang="en-US" altLang="en-US" sz="2000">
              <a:solidFill>
                <a:srgbClr val="222222"/>
              </a:solidFill>
              <a:latin typeface="Arial" panose="020B0604020202020204" pitchFamily="34" charset="0"/>
            </a:endParaRPr>
          </a:p>
        </p:txBody>
      </p:sp>
    </p:spTree>
    <p:extLst>
      <p:ext uri="{BB962C8B-B14F-4D97-AF65-F5344CB8AC3E}">
        <p14:creationId xmlns:p14="http://schemas.microsoft.com/office/powerpoint/2010/main" val="2767128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B37AB37-2080-D23E-9B9F-D0FE24C24650}"/>
              </a:ext>
            </a:extLst>
          </p:cNvPr>
          <p:cNvSpPr>
            <a:spLocks noGrp="1" noChangeArrowheads="1"/>
          </p:cNvSpPr>
          <p:nvPr>
            <p:ph type="title"/>
          </p:nvPr>
        </p:nvSpPr>
        <p:spPr>
          <a:xfrm>
            <a:off x="427038" y="152400"/>
            <a:ext cx="5392737" cy="461963"/>
          </a:xfrm>
        </p:spPr>
        <p:txBody>
          <a:bodyPr/>
          <a:lstStyle/>
          <a:p>
            <a:pPr eaLnBrk="1" hangingPunct="1"/>
            <a:r>
              <a:rPr lang="en-US" altLang="en-US"/>
              <a:t>Symmetrical Key Ciphers (continued)</a:t>
            </a:r>
          </a:p>
        </p:txBody>
      </p:sp>
      <p:sp>
        <p:nvSpPr>
          <p:cNvPr id="88067" name="Rectangle 3">
            <a:extLst>
              <a:ext uri="{FF2B5EF4-FFF2-40B4-BE49-F238E27FC236}">
                <a16:creationId xmlns:a16="http://schemas.microsoft.com/office/drawing/2014/main" id="{3B699A9C-C996-A51E-16E0-3021EE753DE1}"/>
              </a:ext>
            </a:extLst>
          </p:cNvPr>
          <p:cNvSpPr>
            <a:spLocks noGrp="1" noChangeArrowheads="1"/>
          </p:cNvSpPr>
          <p:nvPr>
            <p:ph idx="4294967295"/>
          </p:nvPr>
        </p:nvSpPr>
        <p:spPr>
          <a:xfrm>
            <a:off x="427038" y="914400"/>
            <a:ext cx="8305800" cy="3781753"/>
          </a:xfrm>
        </p:spPr>
        <p:txBody>
          <a:bodyPr/>
          <a:lstStyle/>
          <a:p>
            <a:pPr eaLnBrk="1" hangingPunct="1"/>
            <a:r>
              <a:rPr lang="en-US" altLang="en-US" b="1" dirty="0">
                <a:latin typeface="Tahoma"/>
                <a:ea typeface="Tahoma"/>
                <a:cs typeface="Tahoma"/>
              </a:rPr>
              <a:t>AES (Advanced Encryption Standard)</a:t>
            </a:r>
            <a:endParaRPr lang="en-US" altLang="en-US" dirty="0">
              <a:latin typeface="Tahoma"/>
              <a:ea typeface="Tahoma"/>
              <a:cs typeface="Tahoma"/>
            </a:endParaRPr>
          </a:p>
          <a:p>
            <a:pPr lvl="1" eaLnBrk="1" hangingPunct="1"/>
            <a:r>
              <a:rPr lang="en-US" altLang="en-US" dirty="0">
                <a:latin typeface="Tahoma"/>
                <a:ea typeface="Tahoma"/>
                <a:cs typeface="Tahoma"/>
              </a:rPr>
              <a:t>Also known as Rijndael</a:t>
            </a:r>
          </a:p>
          <a:p>
            <a:pPr lvl="1" eaLnBrk="1" hangingPunct="1"/>
            <a:r>
              <a:rPr lang="en-US" altLang="en-US" dirty="0">
                <a:latin typeface="Tahoma"/>
                <a:ea typeface="Tahoma"/>
                <a:cs typeface="Tahoma"/>
              </a:rPr>
              <a:t>Block cipher adopted for the encryption of electronic data established by the U.S. National Institute of Standards and Technology (NIST) in 2001.</a:t>
            </a:r>
          </a:p>
          <a:p>
            <a:pPr lvl="1" eaLnBrk="1" hangingPunct="1"/>
            <a:r>
              <a:rPr lang="en-US" altLang="en-US" dirty="0">
                <a:latin typeface="Tahoma"/>
                <a:ea typeface="Tahoma"/>
                <a:cs typeface="Tahoma"/>
              </a:rPr>
              <a:t>Replaced DES which was published in 1977.</a:t>
            </a:r>
          </a:p>
          <a:p>
            <a:pPr lvl="1" eaLnBrk="1" hangingPunct="1"/>
            <a:r>
              <a:rPr lang="en-US" altLang="en-US" dirty="0">
                <a:latin typeface="Tahoma"/>
                <a:ea typeface="Tahoma"/>
                <a:cs typeface="Tahoma"/>
              </a:rPr>
              <a:t>Uses a fixed block size of 128 bits, and a key size of 128, 192, or 256 bits.</a:t>
            </a:r>
          </a:p>
          <a:p>
            <a:pPr lvl="1"/>
            <a:r>
              <a:rPr lang="en-US" dirty="0">
                <a:latin typeface="Tahoma"/>
                <a:ea typeface="Tahoma"/>
                <a:cs typeface="Tahoma"/>
              </a:rPr>
              <a:t>Faster than DES, but slower than Blowfish</a:t>
            </a:r>
          </a:p>
          <a:p>
            <a:pPr lvl="1"/>
            <a:r>
              <a:rPr lang="en-US" dirty="0">
                <a:latin typeface="Tahoma"/>
                <a:ea typeface="Tahoma"/>
                <a:cs typeface="Tahoma"/>
              </a:rPr>
              <a:t>Attacks have been published that are computationally faster than a full brute-force attack, though none as of 2023 are computationally feasible.</a:t>
            </a:r>
          </a:p>
          <a:p>
            <a:pPr lvl="1"/>
            <a:endParaRPr lang="en-US" dirty="0"/>
          </a:p>
          <a:p>
            <a:pPr marL="342900" lvl="1" indent="0" eaLnBrk="1" hangingPunct="1">
              <a:buNone/>
            </a:pPr>
            <a:endParaRPr lang="en-US" altLang="en-US" dirty="0"/>
          </a:p>
        </p:txBody>
      </p:sp>
      <p:sp>
        <p:nvSpPr>
          <p:cNvPr id="88068" name="Slide Number Placeholder 4">
            <a:extLst>
              <a:ext uri="{FF2B5EF4-FFF2-40B4-BE49-F238E27FC236}">
                <a16:creationId xmlns:a16="http://schemas.microsoft.com/office/drawing/2014/main" id="{99D31F9D-5D46-C874-6C96-7BF93C24D365}"/>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EDD44ADD-475A-4110-B34B-8AEFD5D4D8C5}" type="slidenum">
              <a:rPr lang="en-US" altLang="en-US" sz="2000">
                <a:solidFill>
                  <a:srgbClr val="222222"/>
                </a:solidFill>
                <a:latin typeface="Arial" panose="020B0604020202020204" pitchFamily="34" charset="0"/>
              </a:rPr>
              <a:pPr eaLnBrk="1" hangingPunct="1"/>
              <a:t>32</a:t>
            </a:fld>
            <a:endParaRPr lang="en-US" altLang="en-US" sz="2000">
              <a:solidFill>
                <a:srgbClr val="222222"/>
              </a:solidFill>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BC3E3800-2579-EE67-EDAB-3A384C168A4B}"/>
              </a:ext>
            </a:extLst>
          </p:cNvPr>
          <p:cNvSpPr>
            <a:spLocks noGrp="1" noChangeArrowheads="1"/>
          </p:cNvSpPr>
          <p:nvPr>
            <p:ph type="title"/>
          </p:nvPr>
        </p:nvSpPr>
        <p:spPr>
          <a:xfrm>
            <a:off x="427038" y="152400"/>
            <a:ext cx="5392737" cy="461963"/>
          </a:xfrm>
        </p:spPr>
        <p:txBody>
          <a:bodyPr/>
          <a:lstStyle/>
          <a:p>
            <a:pPr eaLnBrk="1" hangingPunct="1"/>
            <a:r>
              <a:rPr lang="en-US" altLang="en-US"/>
              <a:t>Symmetrical Key Ciphers (continued)</a:t>
            </a:r>
          </a:p>
        </p:txBody>
      </p:sp>
      <p:sp>
        <p:nvSpPr>
          <p:cNvPr id="92163" name="Rectangle 3">
            <a:extLst>
              <a:ext uri="{FF2B5EF4-FFF2-40B4-BE49-F238E27FC236}">
                <a16:creationId xmlns:a16="http://schemas.microsoft.com/office/drawing/2014/main" id="{937BB6EE-9B7F-68A4-3B23-8EF6E3A8CC7D}"/>
              </a:ext>
            </a:extLst>
          </p:cNvPr>
          <p:cNvSpPr>
            <a:spLocks noGrp="1" noChangeArrowheads="1"/>
          </p:cNvSpPr>
          <p:nvPr>
            <p:ph idx="4294967295"/>
          </p:nvPr>
        </p:nvSpPr>
        <p:spPr>
          <a:xfrm>
            <a:off x="419100" y="762000"/>
            <a:ext cx="8305800" cy="4343400"/>
          </a:xfrm>
        </p:spPr>
        <p:txBody>
          <a:bodyPr/>
          <a:lstStyle/>
          <a:p>
            <a:pPr eaLnBrk="1" hangingPunct="1"/>
            <a:r>
              <a:rPr lang="en-US" altLang="en-US" b="1" dirty="0">
                <a:latin typeface="Tahoma"/>
                <a:ea typeface="Tahoma"/>
                <a:cs typeface="Tahoma"/>
              </a:rPr>
              <a:t>Blowfish</a:t>
            </a:r>
            <a:endParaRPr lang="en-US" altLang="en-US" dirty="0">
              <a:latin typeface="Tahoma"/>
              <a:ea typeface="Tahoma"/>
              <a:cs typeface="Tahoma"/>
            </a:endParaRPr>
          </a:p>
          <a:p>
            <a:pPr lvl="1"/>
            <a:r>
              <a:rPr lang="en-US" altLang="en-US" dirty="0">
                <a:latin typeface="Tahoma"/>
                <a:ea typeface="Tahoma"/>
                <a:cs typeface="Tahoma"/>
              </a:rPr>
              <a:t>Designed in 1993 and included in many cipher suites and encryption products. Blowfish provides a good encryption rate in software, and no effective cryptanalysis of it has been found to date.</a:t>
            </a:r>
          </a:p>
          <a:p>
            <a:pPr lvl="1"/>
            <a:r>
              <a:rPr lang="en-US" altLang="en-US" dirty="0">
                <a:latin typeface="Tahoma"/>
                <a:ea typeface="Tahoma"/>
                <a:cs typeface="Tahoma"/>
              </a:rPr>
              <a:t>It has a 64-bit block size</a:t>
            </a:r>
            <a:r>
              <a:rPr lang="en-US" altLang="en-US">
                <a:latin typeface="Tahoma"/>
                <a:ea typeface="Tahoma"/>
                <a:cs typeface="Tahoma"/>
              </a:rPr>
              <a:t> and it supports key lengths of 32-448 bits.</a:t>
            </a:r>
            <a:endParaRPr lang="en-US" altLang="en-US" dirty="0">
              <a:latin typeface="Tahoma"/>
              <a:ea typeface="Tahoma"/>
              <a:cs typeface="Tahoma"/>
            </a:endParaRPr>
          </a:p>
          <a:p>
            <a:pPr lvl="1"/>
            <a:r>
              <a:rPr lang="en-US" altLang="en-US" dirty="0">
                <a:latin typeface="Tahoma"/>
                <a:ea typeface="Tahoma"/>
                <a:cs typeface="Tahoma"/>
              </a:rPr>
              <a:t> It is fully in the public domain, open-source and royalty-free as per its creator, Bruce Schneier.</a:t>
            </a:r>
          </a:p>
          <a:p>
            <a:pPr lvl="1" eaLnBrk="1" hangingPunct="1"/>
            <a:endParaRPr lang="en-US" altLang="en-US" dirty="0"/>
          </a:p>
        </p:txBody>
      </p:sp>
      <p:sp>
        <p:nvSpPr>
          <p:cNvPr id="92164" name="Slide Number Placeholder 4">
            <a:extLst>
              <a:ext uri="{FF2B5EF4-FFF2-40B4-BE49-F238E27FC236}">
                <a16:creationId xmlns:a16="http://schemas.microsoft.com/office/drawing/2014/main" id="{B6610523-240F-8A2F-9D01-C4D6EC1BFEB0}"/>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1C632E35-0E86-49DE-A0DA-3B1D77620C84}" type="slidenum">
              <a:rPr lang="en-US" altLang="en-US" sz="2000">
                <a:solidFill>
                  <a:srgbClr val="222222"/>
                </a:solidFill>
                <a:latin typeface="Arial" panose="020B0604020202020204" pitchFamily="34" charset="0"/>
              </a:rPr>
              <a:pPr eaLnBrk="1" hangingPunct="1"/>
              <a:t>33</a:t>
            </a:fld>
            <a:endParaRPr lang="en-US" altLang="en-US" sz="2000">
              <a:solidFill>
                <a:srgbClr val="222222"/>
              </a:solidFill>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14B17251-0F38-93AC-CD16-A4BD2F3F573B}"/>
              </a:ext>
            </a:extLst>
          </p:cNvPr>
          <p:cNvSpPr>
            <a:spLocks noGrp="1" noChangeArrowheads="1"/>
          </p:cNvSpPr>
          <p:nvPr>
            <p:ph type="title"/>
          </p:nvPr>
        </p:nvSpPr>
        <p:spPr>
          <a:xfrm>
            <a:off x="390525" y="228600"/>
            <a:ext cx="5392738" cy="461963"/>
          </a:xfrm>
        </p:spPr>
        <p:txBody>
          <a:bodyPr/>
          <a:lstStyle/>
          <a:p>
            <a:pPr eaLnBrk="1" hangingPunct="1"/>
            <a:r>
              <a:rPr lang="en-US" altLang="en-US"/>
              <a:t>Symmetrical Key Ciphers (continued)</a:t>
            </a:r>
          </a:p>
        </p:txBody>
      </p:sp>
      <p:sp>
        <p:nvSpPr>
          <p:cNvPr id="94211" name="Rectangle 3">
            <a:extLst>
              <a:ext uri="{FF2B5EF4-FFF2-40B4-BE49-F238E27FC236}">
                <a16:creationId xmlns:a16="http://schemas.microsoft.com/office/drawing/2014/main" id="{2FF5395F-F410-52DE-00A0-EB62A5DF9134}"/>
              </a:ext>
            </a:extLst>
          </p:cNvPr>
          <p:cNvSpPr>
            <a:spLocks noGrp="1" noChangeArrowheads="1"/>
          </p:cNvSpPr>
          <p:nvPr>
            <p:ph idx="4294967295"/>
          </p:nvPr>
        </p:nvSpPr>
        <p:spPr>
          <a:xfrm>
            <a:off x="389540" y="838200"/>
            <a:ext cx="8453601" cy="4343400"/>
          </a:xfrm>
        </p:spPr>
        <p:txBody>
          <a:bodyPr/>
          <a:lstStyle/>
          <a:p>
            <a:pPr eaLnBrk="1" hangingPunct="1"/>
            <a:r>
              <a:rPr lang="en-US" altLang="en-US" b="1" dirty="0">
                <a:latin typeface="Tahoma"/>
                <a:ea typeface="Tahoma"/>
                <a:cs typeface="Tahoma"/>
              </a:rPr>
              <a:t>Skipjack</a:t>
            </a:r>
            <a:endParaRPr lang="en-US" altLang="en-US" dirty="0">
              <a:latin typeface="Tahoma"/>
              <a:ea typeface="Tahoma"/>
              <a:cs typeface="Tahoma"/>
            </a:endParaRPr>
          </a:p>
          <a:p>
            <a:pPr lvl="1" eaLnBrk="1" hangingPunct="1"/>
            <a:r>
              <a:rPr lang="en-US" altLang="en-US" dirty="0">
                <a:latin typeface="Tahoma"/>
                <a:ea typeface="Tahoma"/>
                <a:cs typeface="Tahoma"/>
              </a:rPr>
              <a:t>NSA-developed encryption algorithm that was developed for use in the Clipper chip (an encryption device that secured "voice and data messages" with a built-in backdoor that was intended to "allow Federal, State, and local law enforcement officials the ability to decode intercepted voice and data transmissions.)</a:t>
            </a:r>
            <a:endParaRPr lang="en-US" altLang="en-US" dirty="0"/>
          </a:p>
          <a:p>
            <a:pPr lvl="1" eaLnBrk="1" hangingPunct="1"/>
            <a:r>
              <a:rPr lang="en-US" altLang="en-US" dirty="0">
                <a:latin typeface="Tahoma"/>
                <a:ea typeface="Tahoma"/>
                <a:cs typeface="Tahoma"/>
              </a:rPr>
              <a:t>Uses an 80-bit key size and operates on 64-bit blocks</a:t>
            </a:r>
          </a:p>
          <a:p>
            <a:pPr lvl="1" eaLnBrk="1" hangingPunct="1"/>
            <a:r>
              <a:rPr lang="en-US" altLang="en-US" dirty="0">
                <a:latin typeface="Tahoma"/>
                <a:ea typeface="Tahoma"/>
                <a:cs typeface="Tahoma"/>
              </a:rPr>
              <a:t>Vulnerable to various attack methods</a:t>
            </a:r>
          </a:p>
          <a:p>
            <a:pPr eaLnBrk="1" hangingPunct="1"/>
            <a:r>
              <a:rPr lang="en-US" altLang="en-US" b="1" dirty="0">
                <a:latin typeface="Tahoma"/>
                <a:ea typeface="Tahoma"/>
                <a:cs typeface="Tahoma"/>
              </a:rPr>
              <a:t>RC5</a:t>
            </a:r>
            <a:endParaRPr lang="en-US" altLang="en-US" b="1" dirty="0"/>
          </a:p>
          <a:p>
            <a:pPr lvl="1" eaLnBrk="1" hangingPunct="1"/>
            <a:r>
              <a:rPr lang="en-US" altLang="en-US" dirty="0">
                <a:latin typeface="Tahoma"/>
                <a:ea typeface="Tahoma"/>
                <a:cs typeface="Tahoma"/>
              </a:rPr>
              <a:t>Designed by RSA Data Security, Inc.</a:t>
            </a:r>
          </a:p>
          <a:p>
            <a:pPr lvl="1" eaLnBrk="1" hangingPunct="1"/>
            <a:r>
              <a:rPr lang="en-US" altLang="en-US" dirty="0">
                <a:latin typeface="Tahoma"/>
                <a:ea typeface="Tahoma"/>
                <a:cs typeface="Tahoma"/>
              </a:rPr>
              <a:t>Unlike others, RC5 has a variable block size (32, 64 or 128 bits) and a variable key size (0 to 2040 bits)</a:t>
            </a:r>
          </a:p>
          <a:p>
            <a:pPr lvl="1" eaLnBrk="1" hangingPunct="1"/>
            <a:endParaRPr lang="en-US" altLang="en-US" dirty="0">
              <a:latin typeface="Tahoma"/>
              <a:ea typeface="Tahoma"/>
              <a:cs typeface="Tahoma"/>
            </a:endParaRPr>
          </a:p>
        </p:txBody>
      </p:sp>
      <p:sp>
        <p:nvSpPr>
          <p:cNvPr id="94212" name="Slide Number Placeholder 4">
            <a:extLst>
              <a:ext uri="{FF2B5EF4-FFF2-40B4-BE49-F238E27FC236}">
                <a16:creationId xmlns:a16="http://schemas.microsoft.com/office/drawing/2014/main" id="{6DE19985-6F54-2E4B-16DC-A64392BC2319}"/>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48DBF41B-F75D-4CFB-87C6-C24E848F6D9D}" type="slidenum">
              <a:rPr lang="en-US" altLang="en-US" sz="2000">
                <a:solidFill>
                  <a:srgbClr val="222222"/>
                </a:solidFill>
                <a:latin typeface="Arial" panose="020B0604020202020204" pitchFamily="34" charset="0"/>
              </a:rPr>
              <a:pPr eaLnBrk="1" hangingPunct="1"/>
              <a:t>34</a:t>
            </a:fld>
            <a:endParaRPr lang="en-US" altLang="en-US" sz="2000">
              <a:solidFill>
                <a:srgbClr val="222222"/>
              </a:solidFill>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172C1743-5BB8-6F04-1930-7F39024B8BEA}"/>
              </a:ext>
            </a:extLst>
          </p:cNvPr>
          <p:cNvSpPr>
            <a:spLocks noGrp="1" noChangeArrowheads="1"/>
          </p:cNvSpPr>
          <p:nvPr>
            <p:ph type="title"/>
          </p:nvPr>
        </p:nvSpPr>
        <p:spPr>
          <a:xfrm>
            <a:off x="390525" y="152400"/>
            <a:ext cx="5392738" cy="461963"/>
          </a:xfrm>
        </p:spPr>
        <p:txBody>
          <a:bodyPr/>
          <a:lstStyle/>
          <a:p>
            <a:pPr eaLnBrk="1" hangingPunct="1"/>
            <a:r>
              <a:rPr lang="en-US" altLang="en-US"/>
              <a:t>Asymmetric Key Ciphers</a:t>
            </a:r>
          </a:p>
        </p:txBody>
      </p:sp>
      <p:sp>
        <p:nvSpPr>
          <p:cNvPr id="96259" name="Rectangle 3">
            <a:extLst>
              <a:ext uri="{FF2B5EF4-FFF2-40B4-BE49-F238E27FC236}">
                <a16:creationId xmlns:a16="http://schemas.microsoft.com/office/drawing/2014/main" id="{9E6B165F-A32A-4BD3-23D9-EB26ECDA7AEF}"/>
              </a:ext>
            </a:extLst>
          </p:cNvPr>
          <p:cNvSpPr>
            <a:spLocks noGrp="1" noChangeArrowheads="1"/>
          </p:cNvSpPr>
          <p:nvPr>
            <p:ph idx="4294967295"/>
          </p:nvPr>
        </p:nvSpPr>
        <p:spPr>
          <a:xfrm>
            <a:off x="390525" y="762000"/>
            <a:ext cx="8305800" cy="4343400"/>
          </a:xfrm>
        </p:spPr>
        <p:txBody>
          <a:bodyPr/>
          <a:lstStyle/>
          <a:p>
            <a:pPr eaLnBrk="1" hangingPunct="1"/>
            <a:r>
              <a:rPr lang="en-US" altLang="en-US" b="1" dirty="0">
                <a:latin typeface="Tahoma"/>
                <a:ea typeface="Tahoma"/>
                <a:cs typeface="Tahoma"/>
              </a:rPr>
              <a:t>RSA (Rivest, Shamir, and Adleman)</a:t>
            </a:r>
          </a:p>
          <a:p>
            <a:pPr lvl="1" eaLnBrk="1" hangingPunct="1"/>
            <a:r>
              <a:rPr lang="en-US" altLang="en-US" dirty="0">
                <a:latin typeface="Tahoma"/>
                <a:ea typeface="Tahoma"/>
                <a:cs typeface="Tahoma"/>
              </a:rPr>
              <a:t>RSA develops keys that are the product of two 1024-bit prime numbers</a:t>
            </a:r>
          </a:p>
          <a:p>
            <a:pPr lvl="1" eaLnBrk="1" hangingPunct="1"/>
            <a:r>
              <a:rPr lang="en-US" altLang="en-US" dirty="0">
                <a:latin typeface="Tahoma"/>
                <a:ea typeface="Tahoma"/>
                <a:cs typeface="Tahoma"/>
              </a:rPr>
              <a:t>RSA was created with the knowledge that it is very difficult to factor large numbers</a:t>
            </a:r>
          </a:p>
          <a:p>
            <a:pPr lvl="1"/>
            <a:r>
              <a:rPr lang="en-US" altLang="en-US" dirty="0">
                <a:latin typeface="Tahoma"/>
                <a:ea typeface="Tahoma"/>
                <a:cs typeface="Tahoma"/>
              </a:rPr>
              <a:t>Key sizes typically range from 2,048 to 4,096 bits</a:t>
            </a:r>
            <a:endParaRPr lang="en-US" altLang="en-US" dirty="0"/>
          </a:p>
          <a:p>
            <a:pPr lvl="1"/>
            <a:r>
              <a:rPr lang="en-US" altLang="en-US" dirty="0">
                <a:latin typeface="Tahoma"/>
                <a:ea typeface="Tahoma"/>
                <a:cs typeface="Tahoma"/>
              </a:rPr>
              <a:t>RSA is a relatively slow algorithm. Because of this, it is not commonly used to directly encrypt user data. More often, RSA is used to transmit shared keys for symmetric-key cryptography, which are then used for bulk encryption–decryption.</a:t>
            </a:r>
          </a:p>
          <a:p>
            <a:pPr eaLnBrk="1" hangingPunct="1"/>
            <a:endParaRPr lang="en-US" altLang="en-US" dirty="0"/>
          </a:p>
          <a:p>
            <a:r>
              <a:rPr lang="en-US" altLang="en-US" dirty="0">
                <a:latin typeface="Tahoma"/>
                <a:ea typeface="Tahoma"/>
                <a:cs typeface="Tahoma"/>
              </a:rPr>
              <a:t>Vulnerable to Shor's Algorithm for quantum computers and has broken an 829-bit key</a:t>
            </a:r>
            <a:endParaRPr lang="en-US" altLang="en-US" dirty="0"/>
          </a:p>
        </p:txBody>
      </p:sp>
      <p:sp>
        <p:nvSpPr>
          <p:cNvPr id="96260" name="Slide Number Placeholder 4">
            <a:extLst>
              <a:ext uri="{FF2B5EF4-FFF2-40B4-BE49-F238E27FC236}">
                <a16:creationId xmlns:a16="http://schemas.microsoft.com/office/drawing/2014/main" id="{D9238D3F-E664-79EB-7C97-F80CEF82B01F}"/>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F8D16009-6E2C-4D09-B19E-228C4687414B}" type="slidenum">
              <a:rPr lang="en-US" altLang="en-US" sz="2000">
                <a:solidFill>
                  <a:srgbClr val="222222"/>
                </a:solidFill>
                <a:latin typeface="Arial" panose="020B0604020202020204" pitchFamily="34" charset="0"/>
              </a:rPr>
              <a:pPr eaLnBrk="1" hangingPunct="1"/>
              <a:t>35</a:t>
            </a:fld>
            <a:endParaRPr lang="en-US" altLang="en-US" sz="2000">
              <a:solidFill>
                <a:srgbClr val="222222"/>
              </a:solidFill>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3168E189-5006-0F0F-132C-7642E5F9BD7F}"/>
              </a:ext>
            </a:extLst>
          </p:cNvPr>
          <p:cNvSpPr>
            <a:spLocks noGrp="1" noChangeArrowheads="1"/>
          </p:cNvSpPr>
          <p:nvPr>
            <p:ph type="title"/>
          </p:nvPr>
        </p:nvSpPr>
        <p:spPr>
          <a:xfrm>
            <a:off x="390525" y="120650"/>
            <a:ext cx="5392738" cy="461963"/>
          </a:xfrm>
        </p:spPr>
        <p:txBody>
          <a:bodyPr/>
          <a:lstStyle/>
          <a:p>
            <a:pPr eaLnBrk="1" hangingPunct="1"/>
            <a:r>
              <a:rPr lang="en-US" altLang="en-US"/>
              <a:t>Asymmetric Key Ciphers (continued)</a:t>
            </a:r>
          </a:p>
        </p:txBody>
      </p:sp>
      <p:sp>
        <p:nvSpPr>
          <p:cNvPr id="98307" name="Rectangle 3">
            <a:extLst>
              <a:ext uri="{FF2B5EF4-FFF2-40B4-BE49-F238E27FC236}">
                <a16:creationId xmlns:a16="http://schemas.microsoft.com/office/drawing/2014/main" id="{5AEAB2AE-8F24-A42E-5088-8B77A055CB3C}"/>
              </a:ext>
            </a:extLst>
          </p:cNvPr>
          <p:cNvSpPr>
            <a:spLocks noGrp="1" noChangeArrowheads="1"/>
          </p:cNvSpPr>
          <p:nvPr>
            <p:ph idx="4294967295"/>
          </p:nvPr>
        </p:nvSpPr>
        <p:spPr>
          <a:xfrm>
            <a:off x="389540" y="685800"/>
            <a:ext cx="8335360" cy="5716588"/>
          </a:xfrm>
        </p:spPr>
        <p:txBody>
          <a:bodyPr/>
          <a:lstStyle/>
          <a:p>
            <a:pPr eaLnBrk="1" hangingPunct="1"/>
            <a:r>
              <a:rPr lang="en-US" altLang="en-US" b="1" dirty="0">
                <a:latin typeface="Tahoma"/>
                <a:ea typeface="Tahoma"/>
                <a:cs typeface="Tahoma"/>
              </a:rPr>
              <a:t>Diffie-Hellman</a:t>
            </a:r>
            <a:endParaRPr lang="en-US" dirty="0"/>
          </a:p>
          <a:p>
            <a:pPr lvl="1" eaLnBrk="1" hangingPunct="1"/>
            <a:r>
              <a:rPr lang="en-US" altLang="en-US" dirty="0">
                <a:latin typeface="Tahoma"/>
                <a:ea typeface="Tahoma"/>
                <a:cs typeface="Tahoma"/>
              </a:rPr>
              <a:t>Allows two parties who do not have prior knowledge of each other to establish a shared secret key over a public, insecure channel</a:t>
            </a:r>
            <a:endParaRPr lang="en-US" altLang="en-US" dirty="0"/>
          </a:p>
          <a:p>
            <a:pPr lvl="1" eaLnBrk="1" hangingPunct="1"/>
            <a:endParaRPr lang="en-US" altLang="en-US" dirty="0">
              <a:latin typeface="Tahoma"/>
              <a:ea typeface="Tahoma"/>
              <a:cs typeface="Tahoma"/>
            </a:endParaRPr>
          </a:p>
          <a:p>
            <a:pPr marL="0" indent="0" eaLnBrk="1" hangingPunct="1">
              <a:buNone/>
            </a:pPr>
            <a:r>
              <a:rPr lang="en-US" altLang="en-US" sz="1600" b="1" dirty="0">
                <a:latin typeface="Tahoma"/>
                <a:ea typeface="Tahoma"/>
                <a:cs typeface="Tahoma"/>
              </a:rPr>
              <a:t>4 Steps involved for DH:</a:t>
            </a:r>
          </a:p>
          <a:p>
            <a:pPr marL="0" indent="0" eaLnBrk="1" hangingPunct="1">
              <a:buNone/>
            </a:pPr>
            <a:r>
              <a:rPr lang="en-US" altLang="en-US" sz="1600" b="1" dirty="0">
                <a:latin typeface="Tahoma"/>
                <a:ea typeface="Tahoma"/>
                <a:cs typeface="Tahoma"/>
              </a:rPr>
              <a:t>1. Key Generation</a:t>
            </a:r>
          </a:p>
          <a:p>
            <a:r>
              <a:rPr lang="en-US" sz="1600" dirty="0">
                <a:latin typeface="Tahoma"/>
                <a:ea typeface="Tahoma"/>
                <a:cs typeface="Tahoma"/>
              </a:rPr>
              <a:t>Each party generates a public-private key pair.</a:t>
            </a:r>
            <a:endParaRPr lang="en-US" sz="1600" dirty="0"/>
          </a:p>
          <a:p>
            <a:r>
              <a:rPr lang="en-US" sz="1600" dirty="0">
                <a:latin typeface="Tahoma"/>
                <a:ea typeface="Tahoma"/>
                <a:cs typeface="Tahoma"/>
              </a:rPr>
              <a:t>The public key is shared openly, while the private key is kept secret.</a:t>
            </a:r>
            <a:endParaRPr lang="en-US" sz="1600" dirty="0"/>
          </a:p>
          <a:p>
            <a:pPr marL="0" indent="0">
              <a:buNone/>
            </a:pPr>
            <a:r>
              <a:rPr lang="en-US" sz="1600" b="1" dirty="0">
                <a:latin typeface="Tahoma"/>
                <a:ea typeface="Tahoma"/>
                <a:cs typeface="Tahoma"/>
              </a:rPr>
              <a:t>2. Exchange of Public Keys</a:t>
            </a:r>
            <a:endParaRPr lang="en-US" sz="1600" b="1" dirty="0"/>
          </a:p>
          <a:p>
            <a:r>
              <a:rPr lang="en-US" sz="1600" dirty="0">
                <a:latin typeface="Tahoma"/>
                <a:ea typeface="Tahoma"/>
                <a:cs typeface="Tahoma"/>
              </a:rPr>
              <a:t>Both parties exchange their public keys over the insecure communication channel.</a:t>
            </a:r>
            <a:endParaRPr lang="en-US" sz="1600" dirty="0"/>
          </a:p>
          <a:p>
            <a:pPr marL="0" indent="0">
              <a:buNone/>
            </a:pPr>
            <a:r>
              <a:rPr lang="en-US" sz="1600" b="1" dirty="0">
                <a:latin typeface="Tahoma"/>
                <a:ea typeface="Tahoma"/>
                <a:cs typeface="Tahoma"/>
              </a:rPr>
              <a:t>3. Key Derivation</a:t>
            </a:r>
            <a:endParaRPr lang="en-US" sz="1600" b="1" dirty="0"/>
          </a:p>
          <a:p>
            <a:r>
              <a:rPr lang="en-US" sz="1600" dirty="0">
                <a:latin typeface="Tahoma"/>
                <a:ea typeface="Tahoma"/>
                <a:cs typeface="Tahoma"/>
              </a:rPr>
              <a:t>Using their own private key and the received public key, each party independently computes a shared secret key.</a:t>
            </a:r>
            <a:endParaRPr lang="en-US" sz="1600" dirty="0"/>
          </a:p>
          <a:p>
            <a:r>
              <a:rPr lang="en-US" sz="1600" dirty="0">
                <a:latin typeface="Tahoma"/>
                <a:ea typeface="Tahoma"/>
                <a:cs typeface="Tahoma"/>
              </a:rPr>
              <a:t>The mathematics involved make it computationally infeasible for an eavesdropper to derive the shared key without knowledge of at least one of the private keys.</a:t>
            </a:r>
            <a:endParaRPr lang="en-US" sz="1600" dirty="0"/>
          </a:p>
          <a:p>
            <a:pPr marL="0" indent="0">
              <a:buNone/>
            </a:pPr>
            <a:r>
              <a:rPr lang="en-US" sz="1600" b="1" dirty="0">
                <a:latin typeface="Tahoma"/>
                <a:ea typeface="Tahoma"/>
                <a:cs typeface="Tahoma"/>
              </a:rPr>
              <a:t>4. Shared Secret</a:t>
            </a:r>
            <a:endParaRPr lang="en-US" sz="1600" b="1" dirty="0"/>
          </a:p>
          <a:p>
            <a:r>
              <a:rPr lang="en-US" sz="1600" dirty="0">
                <a:latin typeface="Tahoma"/>
                <a:ea typeface="Tahoma"/>
                <a:cs typeface="Tahoma"/>
              </a:rPr>
              <a:t>Both parties now possess a shared secret key, which can be used for further symmetric-key encryption to secure their communication.</a:t>
            </a:r>
            <a:endParaRPr lang="en-US" sz="1600" dirty="0"/>
          </a:p>
          <a:p>
            <a:endParaRPr lang="en-US" altLang="en-US" b="1" dirty="0">
              <a:latin typeface="Tahoma"/>
              <a:ea typeface="Tahoma"/>
              <a:cs typeface="Tahoma"/>
            </a:endParaRPr>
          </a:p>
        </p:txBody>
      </p:sp>
      <p:sp>
        <p:nvSpPr>
          <p:cNvPr id="98308" name="Slide Number Placeholder 4">
            <a:extLst>
              <a:ext uri="{FF2B5EF4-FFF2-40B4-BE49-F238E27FC236}">
                <a16:creationId xmlns:a16="http://schemas.microsoft.com/office/drawing/2014/main" id="{1E11BDA4-11AB-EB1C-7E7A-F5157B0486EF}"/>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8C426182-DAA4-4B8A-9C2F-F8B685491F27}" type="slidenum">
              <a:rPr lang="en-US" altLang="en-US" sz="2000">
                <a:solidFill>
                  <a:srgbClr val="222222"/>
                </a:solidFill>
                <a:latin typeface="Arial" panose="020B0604020202020204" pitchFamily="34" charset="0"/>
              </a:rPr>
              <a:pPr eaLnBrk="1" hangingPunct="1"/>
              <a:t>36</a:t>
            </a:fld>
            <a:endParaRPr lang="en-US" altLang="en-US" sz="2000">
              <a:solidFill>
                <a:srgbClr val="222222"/>
              </a:solidFill>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3AAD0E93-5C86-D577-C987-54AA0F3E68D7}"/>
              </a:ext>
            </a:extLst>
          </p:cNvPr>
          <p:cNvSpPr>
            <a:spLocks noGrp="1" noChangeArrowheads="1"/>
          </p:cNvSpPr>
          <p:nvPr>
            <p:ph type="title"/>
          </p:nvPr>
        </p:nvSpPr>
        <p:spPr>
          <a:xfrm>
            <a:off x="390525" y="228600"/>
            <a:ext cx="5392738" cy="461963"/>
          </a:xfrm>
        </p:spPr>
        <p:txBody>
          <a:bodyPr/>
          <a:lstStyle/>
          <a:p>
            <a:pPr eaLnBrk="1" hangingPunct="1"/>
            <a:r>
              <a:rPr lang="en-US" altLang="en-US"/>
              <a:t>Asymmetric Key Ciphers (continued)</a:t>
            </a:r>
          </a:p>
        </p:txBody>
      </p:sp>
      <p:sp>
        <p:nvSpPr>
          <p:cNvPr id="100355" name="Rectangle 3">
            <a:extLst>
              <a:ext uri="{FF2B5EF4-FFF2-40B4-BE49-F238E27FC236}">
                <a16:creationId xmlns:a16="http://schemas.microsoft.com/office/drawing/2014/main" id="{69A76EC1-DCF8-22AD-328E-D14AD9B1264B}"/>
              </a:ext>
            </a:extLst>
          </p:cNvPr>
          <p:cNvSpPr>
            <a:spLocks noGrp="1" noChangeArrowheads="1"/>
          </p:cNvSpPr>
          <p:nvPr>
            <p:ph idx="4294967295"/>
          </p:nvPr>
        </p:nvSpPr>
        <p:spPr>
          <a:xfrm>
            <a:off x="390525" y="838200"/>
            <a:ext cx="8305800" cy="4343400"/>
          </a:xfrm>
        </p:spPr>
        <p:txBody>
          <a:bodyPr/>
          <a:lstStyle/>
          <a:p>
            <a:pPr eaLnBrk="1" hangingPunct="1"/>
            <a:r>
              <a:rPr lang="en-US" altLang="en-US" b="1" dirty="0">
                <a:latin typeface="Tahoma"/>
                <a:ea typeface="Tahoma"/>
                <a:cs typeface="Tahoma"/>
              </a:rPr>
              <a:t>ECC (Elliptic Curve Cryptosystems)</a:t>
            </a:r>
          </a:p>
          <a:p>
            <a:pPr lvl="1" eaLnBrk="1" hangingPunct="1"/>
            <a:r>
              <a:rPr lang="en-US" altLang="en-US" dirty="0">
                <a:latin typeface="Tahoma"/>
                <a:ea typeface="Tahoma"/>
                <a:cs typeface="Tahoma"/>
              </a:rPr>
              <a:t>ECC uses an approach to public-key cryptography based on the algebraic structure of elliptic curves over finite fields. </a:t>
            </a:r>
          </a:p>
          <a:p>
            <a:pPr lvl="1"/>
            <a:r>
              <a:rPr lang="en-US" altLang="en-US" dirty="0">
                <a:latin typeface="Tahoma"/>
                <a:ea typeface="Tahoma"/>
                <a:cs typeface="Tahoma"/>
              </a:rPr>
              <a:t>ECC allows for smaller keys compared to non-ECC</a:t>
            </a:r>
            <a:endParaRPr lang="en-US" altLang="en-US" dirty="0"/>
          </a:p>
          <a:p>
            <a:pPr lvl="1"/>
            <a:r>
              <a:rPr lang="en-US" altLang="en-US" dirty="0">
                <a:latin typeface="Tahoma"/>
                <a:ea typeface="Tahoma"/>
                <a:cs typeface="Tahoma"/>
              </a:rPr>
              <a:t>Elliptic curves are applicable for key agreement, digital signatures, pseudo-random generators among other uses.</a:t>
            </a:r>
          </a:p>
          <a:p>
            <a:pPr eaLnBrk="1" hangingPunct="1"/>
            <a:endParaRPr lang="en-US" altLang="en-US" b="1" dirty="0">
              <a:latin typeface="Tahoma"/>
              <a:ea typeface="Tahoma"/>
              <a:cs typeface="Tahoma"/>
            </a:endParaRPr>
          </a:p>
          <a:p>
            <a:r>
              <a:rPr lang="en-US" altLang="en-US" b="1" dirty="0">
                <a:latin typeface="Tahoma"/>
                <a:ea typeface="Tahoma"/>
                <a:cs typeface="Tahoma"/>
              </a:rPr>
              <a:t>Lattice-Based Cryptosystems</a:t>
            </a:r>
          </a:p>
          <a:p>
            <a:pPr lvl="1"/>
            <a:r>
              <a:rPr lang="en-US" dirty="0">
                <a:latin typeface="Tahoma"/>
                <a:ea typeface="Tahoma"/>
                <a:cs typeface="Tahoma"/>
              </a:rPr>
              <a:t>This is more of a generic term for constructions of cryptographic primitives that involve lattices, either in the construction itself or in the security proof</a:t>
            </a:r>
          </a:p>
          <a:p>
            <a:pPr lvl="1"/>
            <a:r>
              <a:rPr lang="en-US" dirty="0">
                <a:latin typeface="Tahoma"/>
                <a:ea typeface="Tahoma"/>
                <a:cs typeface="Tahoma"/>
              </a:rPr>
              <a:t>Lattice-based constructions support important standards of post-quantum cryptography</a:t>
            </a:r>
            <a:endParaRPr lang="en-US" dirty="0"/>
          </a:p>
        </p:txBody>
      </p:sp>
      <p:sp>
        <p:nvSpPr>
          <p:cNvPr id="100356" name="Slide Number Placeholder 4">
            <a:extLst>
              <a:ext uri="{FF2B5EF4-FFF2-40B4-BE49-F238E27FC236}">
                <a16:creationId xmlns:a16="http://schemas.microsoft.com/office/drawing/2014/main" id="{B350065E-441C-C328-E621-46A323D79653}"/>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F63F8FD4-6C07-4706-ADF0-6BB397283061}" type="slidenum">
              <a:rPr lang="en-US" altLang="en-US" sz="2000">
                <a:solidFill>
                  <a:srgbClr val="222222"/>
                </a:solidFill>
                <a:latin typeface="Arial" panose="020B0604020202020204" pitchFamily="34" charset="0"/>
              </a:rPr>
              <a:pPr eaLnBrk="1" hangingPunct="1"/>
              <a:t>37</a:t>
            </a:fld>
            <a:endParaRPr lang="en-US" altLang="en-US" sz="2000">
              <a:solidFill>
                <a:srgbClr val="222222"/>
              </a:solidFill>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46F2D84A-B017-3937-E099-FFF58F4A36F2}"/>
              </a:ext>
            </a:extLst>
          </p:cNvPr>
          <p:cNvSpPr>
            <a:spLocks noGrp="1" noChangeArrowheads="1"/>
          </p:cNvSpPr>
          <p:nvPr>
            <p:ph type="title"/>
          </p:nvPr>
        </p:nvSpPr>
        <p:spPr>
          <a:xfrm>
            <a:off x="390525" y="152400"/>
            <a:ext cx="5392738" cy="461963"/>
          </a:xfrm>
        </p:spPr>
        <p:txBody>
          <a:bodyPr/>
          <a:lstStyle/>
          <a:p>
            <a:pPr eaLnBrk="1" hangingPunct="1"/>
            <a:r>
              <a:rPr lang="en-US" altLang="en-US" dirty="0"/>
              <a:t>Cryptographic Hash Functions</a:t>
            </a:r>
          </a:p>
        </p:txBody>
      </p:sp>
      <p:sp>
        <p:nvSpPr>
          <p:cNvPr id="104451" name="Rectangle 3">
            <a:extLst>
              <a:ext uri="{FF2B5EF4-FFF2-40B4-BE49-F238E27FC236}">
                <a16:creationId xmlns:a16="http://schemas.microsoft.com/office/drawing/2014/main" id="{5F2DC71A-0CD7-2F11-3BEB-42949FE412FA}"/>
              </a:ext>
            </a:extLst>
          </p:cNvPr>
          <p:cNvSpPr>
            <a:spLocks noGrp="1" noChangeArrowheads="1"/>
          </p:cNvSpPr>
          <p:nvPr>
            <p:ph idx="4294967295"/>
          </p:nvPr>
        </p:nvSpPr>
        <p:spPr>
          <a:xfrm>
            <a:off x="419100" y="838200"/>
            <a:ext cx="8305800" cy="5486400"/>
          </a:xfrm>
        </p:spPr>
        <p:txBody>
          <a:bodyPr/>
          <a:lstStyle/>
          <a:p>
            <a:pPr eaLnBrk="1" hangingPunct="1"/>
            <a:r>
              <a:rPr lang="en-US" altLang="en-US" dirty="0"/>
              <a:t>Hash functions are used in cryptography to transform variable length into a fixed-size hash value</a:t>
            </a:r>
          </a:p>
          <a:p>
            <a:pPr eaLnBrk="1" hangingPunct="1"/>
            <a:r>
              <a:rPr lang="en-US" altLang="en-US" dirty="0"/>
              <a:t>Hashed passwords cannot be decrypted, but they might be able to be reverse-engineered. For example, if we have 2 users with the same password, that hashed value will be identical. </a:t>
            </a:r>
          </a:p>
          <a:p>
            <a:pPr eaLnBrk="1" hangingPunct="1"/>
            <a:r>
              <a:rPr lang="en-US" altLang="en-US" dirty="0"/>
              <a:t>Hashed passwords can be ‘salted’. This is an additional input that’s added during the hashing function adding to the complexity of the result, even if the attacker knows the salt value.</a:t>
            </a:r>
          </a:p>
          <a:p>
            <a:pPr eaLnBrk="1" hangingPunct="1"/>
            <a:endParaRPr lang="en-US" altLang="en-US" b="1" dirty="0"/>
          </a:p>
          <a:p>
            <a:pPr eaLnBrk="1" hangingPunct="1"/>
            <a:r>
              <a:rPr lang="en-US" altLang="en-US" b="1" dirty="0"/>
              <a:t>Message Digest Algorithm 5 (MD5)</a:t>
            </a:r>
          </a:p>
          <a:p>
            <a:pPr lvl="1" eaLnBrk="1" hangingPunct="1"/>
            <a:r>
              <a:rPr lang="en-US" altLang="en-US" dirty="0"/>
              <a:t>Secure hash algorithm developed in 1992 by Rivest</a:t>
            </a:r>
          </a:p>
          <a:p>
            <a:pPr lvl="1" eaLnBrk="1" hangingPunct="1"/>
            <a:r>
              <a:rPr lang="en-US" altLang="en-US" dirty="0"/>
              <a:t>Operates on input data using 512-bit blocks, and produces a 128-bit hash value</a:t>
            </a:r>
          </a:p>
          <a:p>
            <a:pPr lvl="1" eaLnBrk="1" hangingPunct="1"/>
            <a:r>
              <a:rPr lang="en-US" altLang="en-US" dirty="0"/>
              <a:t>Considered cryptographically broken and insecure for hashing passwords or any sensitive data, even though as of 2019, one quarter of widely used content management systems were reported to still use MD5 for password hashing.</a:t>
            </a:r>
          </a:p>
          <a:p>
            <a:pPr eaLnBrk="1" hangingPunct="1"/>
            <a:endParaRPr lang="en-US" altLang="en-US" dirty="0"/>
          </a:p>
        </p:txBody>
      </p:sp>
      <p:sp>
        <p:nvSpPr>
          <p:cNvPr id="104452" name="Slide Number Placeholder 4">
            <a:extLst>
              <a:ext uri="{FF2B5EF4-FFF2-40B4-BE49-F238E27FC236}">
                <a16:creationId xmlns:a16="http://schemas.microsoft.com/office/drawing/2014/main" id="{E63322C9-4F5F-F177-BCA6-895BE2560E50}"/>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226929F4-7FC6-48CB-98FF-E857723B8EFC}" type="slidenum">
              <a:rPr lang="en-US" altLang="en-US" sz="2000">
                <a:solidFill>
                  <a:srgbClr val="222222"/>
                </a:solidFill>
                <a:latin typeface="Arial" panose="020B0604020202020204" pitchFamily="34" charset="0"/>
              </a:rPr>
              <a:pPr eaLnBrk="1" hangingPunct="1"/>
              <a:t>38</a:t>
            </a:fld>
            <a:endParaRPr lang="en-US" altLang="en-US" sz="2000">
              <a:solidFill>
                <a:srgbClr val="222222"/>
              </a:solidFill>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B1C73059-8893-436B-3954-0DE24FDC666C}"/>
              </a:ext>
            </a:extLst>
          </p:cNvPr>
          <p:cNvSpPr>
            <a:spLocks noGrp="1" noChangeArrowheads="1"/>
          </p:cNvSpPr>
          <p:nvPr>
            <p:ph type="title"/>
          </p:nvPr>
        </p:nvSpPr>
        <p:spPr>
          <a:xfrm>
            <a:off x="390525" y="120650"/>
            <a:ext cx="5392738" cy="461963"/>
          </a:xfrm>
        </p:spPr>
        <p:txBody>
          <a:bodyPr/>
          <a:lstStyle/>
          <a:p>
            <a:pPr eaLnBrk="1" hangingPunct="1"/>
            <a:r>
              <a:rPr lang="en-US" altLang="en-US"/>
              <a:t>Cryptographic Hash Functions (continued)</a:t>
            </a:r>
          </a:p>
        </p:txBody>
      </p:sp>
      <p:sp>
        <p:nvSpPr>
          <p:cNvPr id="106499" name="Rectangle 3">
            <a:extLst>
              <a:ext uri="{FF2B5EF4-FFF2-40B4-BE49-F238E27FC236}">
                <a16:creationId xmlns:a16="http://schemas.microsoft.com/office/drawing/2014/main" id="{04EB7AD1-E963-7028-492F-CC09E67CC018}"/>
              </a:ext>
            </a:extLst>
          </p:cNvPr>
          <p:cNvSpPr>
            <a:spLocks noGrp="1" noChangeArrowheads="1"/>
          </p:cNvSpPr>
          <p:nvPr>
            <p:ph idx="4294967295"/>
          </p:nvPr>
        </p:nvSpPr>
        <p:spPr>
          <a:xfrm>
            <a:off x="389540" y="838200"/>
            <a:ext cx="8335360" cy="1988426"/>
          </a:xfrm>
        </p:spPr>
        <p:txBody>
          <a:bodyPr/>
          <a:lstStyle/>
          <a:p>
            <a:pPr eaLnBrk="1" hangingPunct="1"/>
            <a:r>
              <a:rPr lang="en-US" altLang="en-US" b="1" dirty="0">
                <a:latin typeface="Tahoma"/>
                <a:ea typeface="Tahoma"/>
                <a:cs typeface="Tahoma"/>
              </a:rPr>
              <a:t>SHA, SHS (Secure Hash Algorithm)</a:t>
            </a:r>
          </a:p>
          <a:p>
            <a:pPr lvl="1" eaLnBrk="1" hangingPunct="1"/>
            <a:r>
              <a:rPr lang="en-US" altLang="en-US" dirty="0">
                <a:latin typeface="Tahoma"/>
                <a:ea typeface="Tahoma"/>
                <a:cs typeface="Tahoma"/>
              </a:rPr>
              <a:t>Published by NIST (National Institute of Standards and Technology) and adopted as a FIPS (Federal Information Processing Standard) standard</a:t>
            </a:r>
          </a:p>
          <a:p>
            <a:pPr lvl="1" eaLnBrk="1" hangingPunct="1"/>
            <a:r>
              <a:rPr lang="en-US" altLang="en-US" dirty="0">
                <a:latin typeface="Tahoma"/>
                <a:ea typeface="Tahoma"/>
                <a:cs typeface="Tahoma"/>
              </a:rPr>
              <a:t>Several variations of SHA hash functions exist</a:t>
            </a:r>
          </a:p>
          <a:p>
            <a:pPr lvl="1" eaLnBrk="1" hangingPunct="1"/>
            <a:endParaRPr lang="en-US" altLang="en-US" dirty="0"/>
          </a:p>
        </p:txBody>
      </p:sp>
      <p:sp>
        <p:nvSpPr>
          <p:cNvPr id="106500" name="Slide Number Placeholder 4">
            <a:extLst>
              <a:ext uri="{FF2B5EF4-FFF2-40B4-BE49-F238E27FC236}">
                <a16:creationId xmlns:a16="http://schemas.microsoft.com/office/drawing/2014/main" id="{7978CA8D-C744-BBA3-37BD-094F9482A0AB}"/>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44C3C4A1-2E85-42F3-8786-D7FF507E11BC}" type="slidenum">
              <a:rPr lang="en-US" altLang="en-US" sz="2000" dirty="0">
                <a:solidFill>
                  <a:srgbClr val="222222"/>
                </a:solidFill>
                <a:latin typeface="Arial" panose="020B0604020202020204" pitchFamily="34" charset="0"/>
              </a:rPr>
              <a:pPr eaLnBrk="1" hangingPunct="1"/>
              <a:t>39</a:t>
            </a:fld>
            <a:endParaRPr lang="en-US" altLang="en-US" sz="2000" dirty="0">
              <a:solidFill>
                <a:srgbClr val="222222"/>
              </a:solidFill>
              <a:latin typeface="Arial" panose="020B0604020202020204" pitchFamily="34" charset="0"/>
            </a:endParaRPr>
          </a:p>
        </p:txBody>
      </p:sp>
      <p:pic>
        <p:nvPicPr>
          <p:cNvPr id="2" name="Picture 1" descr="A white rectangular table with numbers and letters&#10;&#10;Description automatically generated">
            <a:extLst>
              <a:ext uri="{FF2B5EF4-FFF2-40B4-BE49-F238E27FC236}">
                <a16:creationId xmlns:a16="http://schemas.microsoft.com/office/drawing/2014/main" id="{95CF58D4-E8F2-43DA-5813-B00E7AE24E35}"/>
              </a:ext>
            </a:extLst>
          </p:cNvPr>
          <p:cNvPicPr>
            <a:picLocks noChangeAspect="1"/>
          </p:cNvPicPr>
          <p:nvPr/>
        </p:nvPicPr>
        <p:blipFill>
          <a:blip r:embed="rId3"/>
          <a:stretch>
            <a:fillRect/>
          </a:stretch>
        </p:blipFill>
        <p:spPr>
          <a:xfrm>
            <a:off x="2156591" y="2425426"/>
            <a:ext cx="3589283" cy="43128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EB32B-B55E-8FCC-7DFD-407285482E24}"/>
            </a:ext>
          </a:extLst>
        </p:cNvPr>
        <p:cNvGrpSpPr/>
        <p:nvPr/>
      </p:nvGrpSpPr>
      <p:grpSpPr>
        <a:xfrm>
          <a:off x="0" y="0"/>
          <a:ext cx="0" cy="0"/>
          <a:chOff x="0" y="0"/>
          <a:chExt cx="0" cy="0"/>
        </a:xfrm>
      </p:grpSpPr>
      <p:sp>
        <p:nvSpPr>
          <p:cNvPr id="34818" name="Rectangle 2">
            <a:extLst>
              <a:ext uri="{FF2B5EF4-FFF2-40B4-BE49-F238E27FC236}">
                <a16:creationId xmlns:a16="http://schemas.microsoft.com/office/drawing/2014/main" id="{36784C6E-FF11-3902-C095-8679377C339D}"/>
              </a:ext>
            </a:extLst>
          </p:cNvPr>
          <p:cNvSpPr>
            <a:spLocks noGrp="1" noChangeArrowheads="1"/>
          </p:cNvSpPr>
          <p:nvPr>
            <p:ph type="title"/>
          </p:nvPr>
        </p:nvSpPr>
        <p:spPr>
          <a:xfrm>
            <a:off x="495300" y="147638"/>
            <a:ext cx="6819900" cy="461962"/>
          </a:xfrm>
        </p:spPr>
        <p:txBody>
          <a:bodyPr/>
          <a:lstStyle/>
          <a:p>
            <a:pPr eaLnBrk="1" hangingPunct="1"/>
            <a:r>
              <a:rPr lang="en-US" altLang="en-US"/>
              <a:t>Encryption and Password Cracking</a:t>
            </a:r>
          </a:p>
        </p:txBody>
      </p:sp>
      <p:sp>
        <p:nvSpPr>
          <p:cNvPr id="34820" name="Slide Number Placeholder 4">
            <a:extLst>
              <a:ext uri="{FF2B5EF4-FFF2-40B4-BE49-F238E27FC236}">
                <a16:creationId xmlns:a16="http://schemas.microsoft.com/office/drawing/2014/main" id="{93FEEB7F-1C34-EC7A-5BC7-852598F20B7A}"/>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720868ED-17D3-4E6C-8049-683276D8FD28}" type="slidenum">
              <a:rPr lang="en-US" altLang="en-US" sz="2000">
                <a:solidFill>
                  <a:srgbClr val="222222"/>
                </a:solidFill>
                <a:latin typeface="Arial" panose="020B0604020202020204" pitchFamily="34" charset="0"/>
              </a:rPr>
              <a:pPr eaLnBrk="1" hangingPunct="1"/>
              <a:t>4</a:t>
            </a:fld>
            <a:endParaRPr lang="en-US" altLang="en-US" sz="2000">
              <a:solidFill>
                <a:srgbClr val="222222"/>
              </a:solidFill>
              <a:latin typeface="Arial" panose="020B0604020202020204" pitchFamily="34" charset="0"/>
            </a:endParaRPr>
          </a:p>
        </p:txBody>
      </p:sp>
      <p:pic>
        <p:nvPicPr>
          <p:cNvPr id="2" name="Picture 1" descr="blog-cryptography-cracking-fig-6">
            <a:extLst>
              <a:ext uri="{FF2B5EF4-FFF2-40B4-BE49-F238E27FC236}">
                <a16:creationId xmlns:a16="http://schemas.microsoft.com/office/drawing/2014/main" id="{DF1FB192-2C8E-0C54-F624-80ED3A383003}"/>
              </a:ext>
            </a:extLst>
          </p:cNvPr>
          <p:cNvPicPr>
            <a:picLocks noChangeAspect="1"/>
          </p:cNvPicPr>
          <p:nvPr/>
        </p:nvPicPr>
        <p:blipFill>
          <a:blip r:embed="rId3"/>
          <a:stretch>
            <a:fillRect/>
          </a:stretch>
        </p:blipFill>
        <p:spPr>
          <a:xfrm>
            <a:off x="490701" y="797700"/>
            <a:ext cx="8487759" cy="5331571"/>
          </a:xfrm>
          <a:prstGeom prst="rect">
            <a:avLst/>
          </a:prstGeom>
        </p:spPr>
      </p:pic>
      <p:sp>
        <p:nvSpPr>
          <p:cNvPr id="3" name="TextBox 2">
            <a:extLst>
              <a:ext uri="{FF2B5EF4-FFF2-40B4-BE49-F238E27FC236}">
                <a16:creationId xmlns:a16="http://schemas.microsoft.com/office/drawing/2014/main" id="{96311503-A5B2-36C4-1EBD-4F916814CBB2}"/>
              </a:ext>
            </a:extLst>
          </p:cNvPr>
          <p:cNvSpPr txBox="1"/>
          <p:nvPr/>
        </p:nvSpPr>
        <p:spPr>
          <a:xfrm>
            <a:off x="392168" y="6126873"/>
            <a:ext cx="56992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Times New Roman"/>
                <a:cs typeface="Times New Roman"/>
              </a:rPr>
              <a:t>https://spycloud.com/blog/cryptography-of-password-cracking/</a:t>
            </a:r>
          </a:p>
        </p:txBody>
      </p:sp>
    </p:spTree>
    <p:extLst>
      <p:ext uri="{BB962C8B-B14F-4D97-AF65-F5344CB8AC3E}">
        <p14:creationId xmlns:p14="http://schemas.microsoft.com/office/powerpoint/2010/main" val="186838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1346AD65-C12E-AD2A-720E-5AE85DAED96A}"/>
              </a:ext>
            </a:extLst>
          </p:cNvPr>
          <p:cNvSpPr>
            <a:spLocks noGrp="1" noChangeArrowheads="1"/>
          </p:cNvSpPr>
          <p:nvPr>
            <p:ph type="title"/>
          </p:nvPr>
        </p:nvSpPr>
        <p:spPr>
          <a:xfrm>
            <a:off x="457200" y="228600"/>
            <a:ext cx="5392738" cy="461963"/>
          </a:xfrm>
        </p:spPr>
        <p:txBody>
          <a:bodyPr/>
          <a:lstStyle/>
          <a:p>
            <a:pPr eaLnBrk="1" hangingPunct="1"/>
            <a:r>
              <a:rPr lang="en-US" altLang="en-US"/>
              <a:t>Attacks on Passwords</a:t>
            </a:r>
          </a:p>
        </p:txBody>
      </p:sp>
      <p:sp>
        <p:nvSpPr>
          <p:cNvPr id="108547" name="Rectangle 3">
            <a:extLst>
              <a:ext uri="{FF2B5EF4-FFF2-40B4-BE49-F238E27FC236}">
                <a16:creationId xmlns:a16="http://schemas.microsoft.com/office/drawing/2014/main" id="{D47DBA64-C25F-25E8-83C9-138EBC295E4F}"/>
              </a:ext>
            </a:extLst>
          </p:cNvPr>
          <p:cNvSpPr>
            <a:spLocks noGrp="1" noChangeArrowheads="1"/>
          </p:cNvSpPr>
          <p:nvPr>
            <p:ph idx="4294967295"/>
          </p:nvPr>
        </p:nvSpPr>
        <p:spPr>
          <a:xfrm>
            <a:off x="533400" y="914400"/>
            <a:ext cx="8305800" cy="5181600"/>
          </a:xfrm>
        </p:spPr>
        <p:txBody>
          <a:bodyPr/>
          <a:lstStyle/>
          <a:p>
            <a:pPr eaLnBrk="1" hangingPunct="1"/>
            <a:r>
              <a:rPr lang="en-US" altLang="en-US" dirty="0">
                <a:latin typeface="Tahoma"/>
                <a:ea typeface="Tahoma"/>
                <a:cs typeface="Tahoma"/>
              </a:rPr>
              <a:t>Acquiring passwords ranges from mundane methods like shoulder-surfing to inventive technological ideas.</a:t>
            </a:r>
          </a:p>
          <a:p>
            <a:pPr lvl="1" eaLnBrk="1" hangingPunct="1"/>
            <a:r>
              <a:rPr lang="en-US" altLang="en-US" dirty="0">
                <a:latin typeface="Tahoma"/>
                <a:ea typeface="Tahoma"/>
                <a:cs typeface="Tahoma"/>
              </a:rPr>
              <a:t>A Side-Channel Attack is any attack based on extra information that can be gathered because of the fundamental way a computer protocol or algorithm is implemented, rather than flaws in the design of the protocol or algorithm itself</a:t>
            </a:r>
          </a:p>
          <a:p>
            <a:pPr lvl="1" eaLnBrk="1" hangingPunct="1"/>
            <a:endParaRPr lang="en-US" altLang="en-US" dirty="0">
              <a:latin typeface="Tahoma"/>
              <a:ea typeface="Tahoma"/>
              <a:cs typeface="Tahoma"/>
            </a:endParaRPr>
          </a:p>
          <a:p>
            <a:pPr lvl="1"/>
            <a:r>
              <a:rPr lang="en-US" altLang="en-US" dirty="0">
                <a:latin typeface="Tahoma"/>
                <a:ea typeface="Tahoma"/>
                <a:cs typeface="Tahoma"/>
              </a:rPr>
              <a:t>According to a study, it is possible to use an acoustic SCA, to interpret sound signals from your keyboard strokes to get your password. They used MacBook Pro 16-inch laptops to conduct their study and successfully gathered passwords using a smartphone, a Zoom call, and deep learning technology.</a:t>
            </a:r>
          </a:p>
          <a:p>
            <a:pPr lvl="1"/>
            <a:endParaRPr lang="en-US" altLang="en-US" dirty="0">
              <a:latin typeface="Tahoma"/>
              <a:ea typeface="Tahoma"/>
              <a:cs typeface="Tahoma"/>
            </a:endParaRPr>
          </a:p>
          <a:p>
            <a:pPr lvl="1"/>
            <a:r>
              <a:rPr lang="en-US" altLang="en-US" dirty="0">
                <a:latin typeface="Tahoma"/>
                <a:ea typeface="Tahoma"/>
                <a:cs typeface="Tahoma"/>
              </a:rPr>
              <a:t>TEMPEST is a U.S. NSA specification and a NATO certification referring to spying on information systems through leaking emanations, including unintentional radio or electrical signals, sounds, and vibrations.</a:t>
            </a:r>
          </a:p>
          <a:p>
            <a:endParaRPr lang="en-US" altLang="en-US" dirty="0">
              <a:latin typeface="Tahoma"/>
              <a:ea typeface="Tahoma"/>
              <a:cs typeface="Tahoma"/>
            </a:endParaRPr>
          </a:p>
        </p:txBody>
      </p:sp>
      <p:sp>
        <p:nvSpPr>
          <p:cNvPr id="108548" name="Slide Number Placeholder 4">
            <a:extLst>
              <a:ext uri="{FF2B5EF4-FFF2-40B4-BE49-F238E27FC236}">
                <a16:creationId xmlns:a16="http://schemas.microsoft.com/office/drawing/2014/main" id="{4681B24A-6D21-480B-8EAF-D4D1614A2289}"/>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B060A523-5064-41B0-892E-1E4E87E636F6}" type="slidenum">
              <a:rPr lang="en-US" altLang="en-US" sz="2000">
                <a:solidFill>
                  <a:srgbClr val="222222"/>
                </a:solidFill>
                <a:latin typeface="Arial" panose="020B0604020202020204" pitchFamily="34" charset="0"/>
              </a:rPr>
              <a:pPr eaLnBrk="1" hangingPunct="1"/>
              <a:t>40</a:t>
            </a:fld>
            <a:endParaRPr lang="en-US" altLang="en-US" sz="2000">
              <a:solidFill>
                <a:srgbClr val="222222"/>
              </a:solidFill>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646F97C4-810F-ED1B-9A3C-A9CECF52CEBD}"/>
              </a:ext>
            </a:extLst>
          </p:cNvPr>
          <p:cNvSpPr>
            <a:spLocks noGrp="1" noChangeArrowheads="1"/>
          </p:cNvSpPr>
          <p:nvPr>
            <p:ph type="title"/>
          </p:nvPr>
        </p:nvSpPr>
        <p:spPr>
          <a:xfrm>
            <a:off x="409575" y="152549"/>
            <a:ext cx="3893053" cy="461665"/>
          </a:xfrm>
        </p:spPr>
        <p:txBody>
          <a:bodyPr/>
          <a:lstStyle/>
          <a:p>
            <a:pPr eaLnBrk="1" hangingPunct="1"/>
            <a:r>
              <a:rPr lang="en-US" altLang="en-US" dirty="0"/>
              <a:t>Brute Force Attacks</a:t>
            </a:r>
          </a:p>
        </p:txBody>
      </p:sp>
      <p:sp>
        <p:nvSpPr>
          <p:cNvPr id="110595" name="Rectangle 3">
            <a:extLst>
              <a:ext uri="{FF2B5EF4-FFF2-40B4-BE49-F238E27FC236}">
                <a16:creationId xmlns:a16="http://schemas.microsoft.com/office/drawing/2014/main" id="{D695C7E8-8157-2956-127E-C2C3C2B8F129}"/>
              </a:ext>
            </a:extLst>
          </p:cNvPr>
          <p:cNvSpPr>
            <a:spLocks noGrp="1" noChangeArrowheads="1"/>
          </p:cNvSpPr>
          <p:nvPr>
            <p:ph idx="4294967295"/>
          </p:nvPr>
        </p:nvSpPr>
        <p:spPr>
          <a:xfrm>
            <a:off x="409575" y="838200"/>
            <a:ext cx="8305800" cy="3124200"/>
          </a:xfrm>
        </p:spPr>
        <p:txBody>
          <a:bodyPr/>
          <a:lstStyle/>
          <a:p>
            <a:pPr eaLnBrk="1" hangingPunct="1"/>
            <a:r>
              <a:rPr lang="en-US" altLang="en-US" dirty="0"/>
              <a:t>Brute forcing is a hacking method that uses trial and error to crack passwords, login credentials, and encryption keys</a:t>
            </a:r>
          </a:p>
          <a:p>
            <a:pPr eaLnBrk="1" hangingPunct="1"/>
            <a:endParaRPr lang="en-US" altLang="en-US" sz="800" dirty="0"/>
          </a:p>
          <a:p>
            <a:pPr eaLnBrk="1" hangingPunct="1"/>
            <a:r>
              <a:rPr lang="en-US" altLang="en-US" dirty="0"/>
              <a:t>One can limit the frequency of online login attempts to an account by:</a:t>
            </a:r>
          </a:p>
          <a:p>
            <a:pPr lvl="1" eaLnBrk="1" hangingPunct="1"/>
            <a:r>
              <a:rPr lang="en-US" altLang="en-US" dirty="0"/>
              <a:t>Locking an account after a specified number of login attempts is reached</a:t>
            </a:r>
          </a:p>
          <a:p>
            <a:pPr lvl="1" eaLnBrk="1" hangingPunct="1"/>
            <a:r>
              <a:rPr lang="en-US" altLang="en-US" dirty="0"/>
              <a:t>Enforcing 2FA, CAPTCHA, reCAPTCHA, Animal Species Image Recognition for Restricting Access (ASIRRA), </a:t>
            </a:r>
            <a:r>
              <a:rPr lang="en-US" altLang="en-US" dirty="0" err="1"/>
              <a:t>etc</a:t>
            </a:r>
            <a:r>
              <a:rPr lang="en-US" altLang="en-US" dirty="0"/>
              <a:t>…</a:t>
            </a:r>
          </a:p>
          <a:p>
            <a:pPr lvl="1" eaLnBrk="1" hangingPunct="1"/>
            <a:r>
              <a:rPr lang="en-US" altLang="en-US" dirty="0"/>
              <a:t>Prohibiting multiple login attempts from a single IP address</a:t>
            </a:r>
          </a:p>
        </p:txBody>
      </p:sp>
      <p:sp>
        <p:nvSpPr>
          <p:cNvPr id="110596" name="Slide Number Placeholder 4">
            <a:extLst>
              <a:ext uri="{FF2B5EF4-FFF2-40B4-BE49-F238E27FC236}">
                <a16:creationId xmlns:a16="http://schemas.microsoft.com/office/drawing/2014/main" id="{D31537FE-0996-DB0A-703F-B6F524683D53}"/>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3654ECF1-F5C8-453D-9A73-A407AE42561B}" type="slidenum">
              <a:rPr lang="en-US" altLang="en-US" sz="2000">
                <a:solidFill>
                  <a:srgbClr val="222222"/>
                </a:solidFill>
                <a:latin typeface="Arial" panose="020B0604020202020204" pitchFamily="34" charset="0"/>
              </a:rPr>
              <a:pPr eaLnBrk="1" hangingPunct="1"/>
              <a:t>41</a:t>
            </a:fld>
            <a:endParaRPr lang="en-US" altLang="en-US" sz="200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8CBDE9DB-BAA6-120B-A492-E1AEE858F13D}"/>
              </a:ext>
            </a:extLst>
          </p:cNvPr>
          <p:cNvPicPr>
            <a:picLocks noChangeAspect="1"/>
          </p:cNvPicPr>
          <p:nvPr/>
        </p:nvPicPr>
        <p:blipFill>
          <a:blip r:embed="rId3"/>
          <a:stretch>
            <a:fillRect/>
          </a:stretch>
        </p:blipFill>
        <p:spPr>
          <a:xfrm>
            <a:off x="1066800" y="4038600"/>
            <a:ext cx="7010400" cy="223444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646F97C4-810F-ED1B-9A3C-A9CECF52CEBD}"/>
              </a:ext>
            </a:extLst>
          </p:cNvPr>
          <p:cNvSpPr>
            <a:spLocks noGrp="1" noChangeArrowheads="1"/>
          </p:cNvSpPr>
          <p:nvPr>
            <p:ph type="title"/>
          </p:nvPr>
        </p:nvSpPr>
        <p:spPr>
          <a:xfrm>
            <a:off x="409575" y="152400"/>
            <a:ext cx="5392738" cy="461963"/>
          </a:xfrm>
        </p:spPr>
        <p:txBody>
          <a:bodyPr/>
          <a:lstStyle/>
          <a:p>
            <a:pPr eaLnBrk="1" hangingPunct="1"/>
            <a:r>
              <a:rPr lang="en-US" altLang="en-US"/>
              <a:t>Dictionary Attacks</a:t>
            </a:r>
          </a:p>
        </p:txBody>
      </p:sp>
      <p:sp>
        <p:nvSpPr>
          <p:cNvPr id="110595" name="Rectangle 3">
            <a:extLst>
              <a:ext uri="{FF2B5EF4-FFF2-40B4-BE49-F238E27FC236}">
                <a16:creationId xmlns:a16="http://schemas.microsoft.com/office/drawing/2014/main" id="{D695C7E8-8157-2956-127E-C2C3C2B8F129}"/>
              </a:ext>
            </a:extLst>
          </p:cNvPr>
          <p:cNvSpPr>
            <a:spLocks noGrp="1" noChangeArrowheads="1"/>
          </p:cNvSpPr>
          <p:nvPr>
            <p:ph idx="4294967295"/>
          </p:nvPr>
        </p:nvSpPr>
        <p:spPr>
          <a:xfrm>
            <a:off x="409575" y="838200"/>
            <a:ext cx="8305800" cy="2362200"/>
          </a:xfrm>
        </p:spPr>
        <p:txBody>
          <a:bodyPr/>
          <a:lstStyle/>
          <a:p>
            <a:pPr eaLnBrk="1" hangingPunct="1"/>
            <a:r>
              <a:rPr lang="en-US" altLang="en-US" dirty="0"/>
              <a:t>Dictionary attacks resemble brute forcing in methodology, yet they differ by drawing from a predefined list of words rather than generating random characters</a:t>
            </a:r>
          </a:p>
          <a:p>
            <a:pPr lvl="1" eaLnBrk="1" hangingPunct="1"/>
            <a:r>
              <a:rPr lang="en-US" altLang="en-US" dirty="0"/>
              <a:t>When attempting to guess passwords, brute force is highly efficient in rapidly checking short passwords</a:t>
            </a:r>
          </a:p>
          <a:p>
            <a:pPr lvl="1" eaLnBrk="1" hangingPunct="1"/>
            <a:r>
              <a:rPr lang="en-US" altLang="en-US" dirty="0"/>
              <a:t>Alternatively, longer passwords could potentially be vulnerable to dictionary attacks, given that brute-force searches are typically time-consuming</a:t>
            </a:r>
          </a:p>
        </p:txBody>
      </p:sp>
      <p:sp>
        <p:nvSpPr>
          <p:cNvPr id="110596" name="Slide Number Placeholder 4">
            <a:extLst>
              <a:ext uri="{FF2B5EF4-FFF2-40B4-BE49-F238E27FC236}">
                <a16:creationId xmlns:a16="http://schemas.microsoft.com/office/drawing/2014/main" id="{D31537FE-0996-DB0A-703F-B6F524683D53}"/>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3654ECF1-F5C8-453D-9A73-A407AE42561B}" type="slidenum">
              <a:rPr lang="en-US" altLang="en-US" sz="2000">
                <a:solidFill>
                  <a:srgbClr val="222222"/>
                </a:solidFill>
                <a:latin typeface="Arial" panose="020B0604020202020204" pitchFamily="34" charset="0"/>
              </a:rPr>
              <a:pPr eaLnBrk="1" hangingPunct="1"/>
              <a:t>42</a:t>
            </a:fld>
            <a:endParaRPr lang="en-US" altLang="en-US" sz="2000">
              <a:solidFill>
                <a:srgbClr val="222222"/>
              </a:solidFill>
              <a:latin typeface="Arial" panose="020B0604020202020204" pitchFamily="34" charset="0"/>
            </a:endParaRPr>
          </a:p>
        </p:txBody>
      </p:sp>
      <p:pic>
        <p:nvPicPr>
          <p:cNvPr id="6" name="Picture 5">
            <a:extLst>
              <a:ext uri="{FF2B5EF4-FFF2-40B4-BE49-F238E27FC236}">
                <a16:creationId xmlns:a16="http://schemas.microsoft.com/office/drawing/2014/main" id="{4B8E5C6E-49A5-7A40-9E99-B4CF4879371B}"/>
              </a:ext>
            </a:extLst>
          </p:cNvPr>
          <p:cNvPicPr>
            <a:picLocks noChangeAspect="1"/>
          </p:cNvPicPr>
          <p:nvPr/>
        </p:nvPicPr>
        <p:blipFill>
          <a:blip r:embed="rId3"/>
          <a:stretch>
            <a:fillRect/>
          </a:stretch>
        </p:blipFill>
        <p:spPr>
          <a:xfrm>
            <a:off x="2197894" y="3270113"/>
            <a:ext cx="4729162" cy="3435487"/>
          </a:xfrm>
          <a:prstGeom prst="rect">
            <a:avLst/>
          </a:prstGeom>
        </p:spPr>
      </p:pic>
    </p:spTree>
    <p:extLst>
      <p:ext uri="{BB962C8B-B14F-4D97-AF65-F5344CB8AC3E}">
        <p14:creationId xmlns:p14="http://schemas.microsoft.com/office/powerpoint/2010/main" val="1407347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ABD582E-4F41-BC4F-8544-A32A485E481F}"/>
              </a:ext>
            </a:extLst>
          </p:cNvPr>
          <p:cNvSpPr>
            <a:spLocks noGrp="1" noChangeArrowheads="1"/>
          </p:cNvSpPr>
          <p:nvPr>
            <p:ph type="title"/>
          </p:nvPr>
        </p:nvSpPr>
        <p:spPr>
          <a:xfrm>
            <a:off x="406400" y="152400"/>
            <a:ext cx="5392738" cy="461963"/>
          </a:xfrm>
        </p:spPr>
        <p:txBody>
          <a:bodyPr/>
          <a:lstStyle/>
          <a:p>
            <a:pPr eaLnBrk="1" hangingPunct="1"/>
            <a:r>
              <a:rPr lang="en-US" altLang="en-US"/>
              <a:t>Dictionary Attacks (continued)</a:t>
            </a:r>
          </a:p>
        </p:txBody>
      </p:sp>
      <p:sp>
        <p:nvSpPr>
          <p:cNvPr id="112643" name="Rectangle 3">
            <a:extLst>
              <a:ext uri="{FF2B5EF4-FFF2-40B4-BE49-F238E27FC236}">
                <a16:creationId xmlns:a16="http://schemas.microsoft.com/office/drawing/2014/main" id="{A41527A1-BA49-FC1B-7BAC-4FAB77A96361}"/>
              </a:ext>
            </a:extLst>
          </p:cNvPr>
          <p:cNvSpPr>
            <a:spLocks noGrp="1" noChangeArrowheads="1"/>
          </p:cNvSpPr>
          <p:nvPr>
            <p:ph idx="4294967295"/>
          </p:nvPr>
        </p:nvSpPr>
        <p:spPr>
          <a:xfrm>
            <a:off x="419100" y="762000"/>
            <a:ext cx="8305800" cy="3276600"/>
          </a:xfrm>
        </p:spPr>
        <p:txBody>
          <a:bodyPr/>
          <a:lstStyle/>
          <a:p>
            <a:pPr eaLnBrk="1" hangingPunct="1"/>
            <a:r>
              <a:rPr lang="en-US" altLang="en-US" b="1" dirty="0"/>
              <a:t>Hybrid Attacks</a:t>
            </a:r>
          </a:p>
          <a:p>
            <a:pPr lvl="1" eaLnBrk="1" hangingPunct="1"/>
            <a:r>
              <a:rPr lang="en-US" altLang="en-US" dirty="0"/>
              <a:t>Refers to the blending of two, or more, kinds of tools to carry out the assault</a:t>
            </a:r>
          </a:p>
          <a:p>
            <a:pPr lvl="1" eaLnBrk="1" hangingPunct="1"/>
            <a:r>
              <a:rPr lang="en-US" altLang="en-US" dirty="0"/>
              <a:t>Having any sort of definitive information about the makeup of a password can greatly speed up a hybrid attack</a:t>
            </a:r>
          </a:p>
          <a:p>
            <a:pPr lvl="1" eaLnBrk="1" hangingPunct="1"/>
            <a:r>
              <a:rPr lang="en-US" altLang="en-US" dirty="0"/>
              <a:t>In this case, the attacker would merge a dictionary attack and a brute-force attack. The former would contain a list of potentially known credential matches (wordlist). The latter would apply a brute-force attack upon each possible match.</a:t>
            </a:r>
          </a:p>
        </p:txBody>
      </p:sp>
      <p:sp>
        <p:nvSpPr>
          <p:cNvPr id="112644" name="Slide Number Placeholder 4">
            <a:extLst>
              <a:ext uri="{FF2B5EF4-FFF2-40B4-BE49-F238E27FC236}">
                <a16:creationId xmlns:a16="http://schemas.microsoft.com/office/drawing/2014/main" id="{BF1710F0-3430-EED4-ABF7-ECB6688076F3}"/>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AA914407-15A3-4770-9195-7AB511A64F88}" type="slidenum">
              <a:rPr lang="en-US" altLang="en-US" sz="2000">
                <a:solidFill>
                  <a:srgbClr val="222222"/>
                </a:solidFill>
                <a:latin typeface="Arial" panose="020B0604020202020204" pitchFamily="34" charset="0"/>
              </a:rPr>
              <a:pPr eaLnBrk="1" hangingPunct="1"/>
              <a:t>43</a:t>
            </a:fld>
            <a:endParaRPr lang="en-US" altLang="en-US" sz="2000">
              <a:solidFill>
                <a:srgbClr val="222222"/>
              </a:solidFill>
              <a:latin typeface="Arial" panose="020B0604020202020204" pitchFamily="34" charset="0"/>
            </a:endParaRPr>
          </a:p>
        </p:txBody>
      </p:sp>
      <p:pic>
        <p:nvPicPr>
          <p:cNvPr id="3" name="Picture 2">
            <a:extLst>
              <a:ext uri="{FF2B5EF4-FFF2-40B4-BE49-F238E27FC236}">
                <a16:creationId xmlns:a16="http://schemas.microsoft.com/office/drawing/2014/main" id="{ACE0C46F-7031-8C67-D861-A12E24A3ADC8}"/>
              </a:ext>
            </a:extLst>
          </p:cNvPr>
          <p:cNvPicPr>
            <a:picLocks noChangeAspect="1"/>
          </p:cNvPicPr>
          <p:nvPr/>
        </p:nvPicPr>
        <p:blipFill>
          <a:blip r:embed="rId3"/>
          <a:stretch>
            <a:fillRect/>
          </a:stretch>
        </p:blipFill>
        <p:spPr>
          <a:xfrm>
            <a:off x="1498456" y="3962400"/>
            <a:ext cx="6147088" cy="2362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ABD582E-4F41-BC4F-8544-A32A485E481F}"/>
              </a:ext>
            </a:extLst>
          </p:cNvPr>
          <p:cNvSpPr>
            <a:spLocks noGrp="1" noChangeArrowheads="1"/>
          </p:cNvSpPr>
          <p:nvPr>
            <p:ph type="title"/>
          </p:nvPr>
        </p:nvSpPr>
        <p:spPr>
          <a:xfrm>
            <a:off x="406400" y="152400"/>
            <a:ext cx="5392738" cy="461963"/>
          </a:xfrm>
        </p:spPr>
        <p:txBody>
          <a:bodyPr/>
          <a:lstStyle/>
          <a:p>
            <a:pPr eaLnBrk="1" hangingPunct="1"/>
            <a:r>
              <a:rPr lang="en-US" altLang="en-US"/>
              <a:t>Dictionary Attacks (continued)</a:t>
            </a:r>
          </a:p>
        </p:txBody>
      </p:sp>
      <p:sp>
        <p:nvSpPr>
          <p:cNvPr id="112643" name="Rectangle 3">
            <a:extLst>
              <a:ext uri="{FF2B5EF4-FFF2-40B4-BE49-F238E27FC236}">
                <a16:creationId xmlns:a16="http://schemas.microsoft.com/office/drawing/2014/main" id="{A41527A1-BA49-FC1B-7BAC-4FAB77A96361}"/>
              </a:ext>
            </a:extLst>
          </p:cNvPr>
          <p:cNvSpPr>
            <a:spLocks noGrp="1" noChangeArrowheads="1"/>
          </p:cNvSpPr>
          <p:nvPr>
            <p:ph idx="4294967295"/>
          </p:nvPr>
        </p:nvSpPr>
        <p:spPr>
          <a:xfrm>
            <a:off x="419100" y="762000"/>
            <a:ext cx="8305800" cy="3276600"/>
          </a:xfrm>
        </p:spPr>
        <p:txBody>
          <a:bodyPr/>
          <a:lstStyle/>
          <a:p>
            <a:pPr eaLnBrk="1" hangingPunct="1"/>
            <a:r>
              <a:rPr lang="en-US" altLang="en-US" b="1" dirty="0"/>
              <a:t>Hybrid Attacks</a:t>
            </a:r>
          </a:p>
          <a:p>
            <a:pPr lvl="2" eaLnBrk="1" hangingPunct="1"/>
            <a:r>
              <a:rPr lang="en-US" altLang="en-US" dirty="0"/>
              <a:t>Substitution: replacing letters/numbers in words with letters/numbers/symbols that look similar to the missing characters</a:t>
            </a:r>
          </a:p>
          <a:p>
            <a:pPr lvl="2" eaLnBrk="1" hangingPunct="1"/>
            <a:r>
              <a:rPr lang="en-US" altLang="en-US" dirty="0"/>
              <a:t>Appending Characters: adding characters to the end of words</a:t>
            </a:r>
          </a:p>
          <a:p>
            <a:pPr lvl="2" eaLnBrk="1" hangingPunct="1"/>
            <a:r>
              <a:rPr lang="en-US" altLang="en-US" dirty="0"/>
              <a:t>Reversing Words: simply inputting in reverse</a:t>
            </a:r>
          </a:p>
          <a:p>
            <a:pPr lvl="2" eaLnBrk="1" hangingPunct="1"/>
            <a:r>
              <a:rPr lang="en-US" altLang="en-US" dirty="0"/>
              <a:t>Duplication: Using the same word twice to create a new word</a:t>
            </a:r>
          </a:p>
          <a:p>
            <a:pPr lvl="2" eaLnBrk="1" hangingPunct="1"/>
            <a:r>
              <a:rPr lang="en-US" altLang="en-US" dirty="0"/>
              <a:t>Number Spread: Inserting numbers into the password</a:t>
            </a:r>
          </a:p>
        </p:txBody>
      </p:sp>
      <p:sp>
        <p:nvSpPr>
          <p:cNvPr id="112644" name="Slide Number Placeholder 4">
            <a:extLst>
              <a:ext uri="{FF2B5EF4-FFF2-40B4-BE49-F238E27FC236}">
                <a16:creationId xmlns:a16="http://schemas.microsoft.com/office/drawing/2014/main" id="{BF1710F0-3430-EED4-ABF7-ECB6688076F3}"/>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AA914407-15A3-4770-9195-7AB511A64F88}" type="slidenum">
              <a:rPr lang="en-US" altLang="en-US" sz="2000">
                <a:solidFill>
                  <a:srgbClr val="222222"/>
                </a:solidFill>
                <a:latin typeface="Arial" panose="020B0604020202020204" pitchFamily="34" charset="0"/>
              </a:rPr>
              <a:pPr eaLnBrk="1" hangingPunct="1"/>
              <a:t>44</a:t>
            </a:fld>
            <a:endParaRPr lang="en-US" altLang="en-US" sz="2000">
              <a:solidFill>
                <a:srgbClr val="222222"/>
              </a:solidFill>
              <a:latin typeface="Arial" panose="020B0604020202020204" pitchFamily="34" charset="0"/>
            </a:endParaRPr>
          </a:p>
        </p:txBody>
      </p:sp>
    </p:spTree>
    <p:extLst>
      <p:ext uri="{BB962C8B-B14F-4D97-AF65-F5344CB8AC3E}">
        <p14:creationId xmlns:p14="http://schemas.microsoft.com/office/powerpoint/2010/main" val="2195153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E80F5209-4AEF-3A0D-47BB-F523488542B3}"/>
              </a:ext>
            </a:extLst>
          </p:cNvPr>
          <p:cNvSpPr>
            <a:spLocks noGrp="1" noChangeArrowheads="1"/>
          </p:cNvSpPr>
          <p:nvPr>
            <p:ph type="title"/>
          </p:nvPr>
        </p:nvSpPr>
        <p:spPr>
          <a:xfrm>
            <a:off x="396875" y="152400"/>
            <a:ext cx="5392738" cy="461963"/>
          </a:xfrm>
        </p:spPr>
        <p:txBody>
          <a:bodyPr/>
          <a:lstStyle/>
          <a:p>
            <a:pPr eaLnBrk="1" hangingPunct="1"/>
            <a:r>
              <a:rPr lang="en-US" altLang="en-US"/>
              <a:t>Dictionary Attacks (continued)</a:t>
            </a:r>
          </a:p>
        </p:txBody>
      </p:sp>
      <p:sp>
        <p:nvSpPr>
          <p:cNvPr id="116739" name="Rectangle 3">
            <a:extLst>
              <a:ext uri="{FF2B5EF4-FFF2-40B4-BE49-F238E27FC236}">
                <a16:creationId xmlns:a16="http://schemas.microsoft.com/office/drawing/2014/main" id="{369D95B9-A767-A952-A5DF-9EEF546E46F6}"/>
              </a:ext>
            </a:extLst>
          </p:cNvPr>
          <p:cNvSpPr>
            <a:spLocks noGrp="1" noChangeArrowheads="1"/>
          </p:cNvSpPr>
          <p:nvPr>
            <p:ph idx="4294967295"/>
          </p:nvPr>
        </p:nvSpPr>
        <p:spPr>
          <a:xfrm>
            <a:off x="381000" y="685800"/>
            <a:ext cx="8305800" cy="4343400"/>
          </a:xfrm>
        </p:spPr>
        <p:txBody>
          <a:bodyPr/>
          <a:lstStyle/>
          <a:p>
            <a:pPr eaLnBrk="1" hangingPunct="1"/>
            <a:r>
              <a:rPr lang="en-US" altLang="en-US" dirty="0"/>
              <a:t>Guidelines to protect against dictionary and hybridization attacks</a:t>
            </a:r>
          </a:p>
          <a:p>
            <a:pPr lvl="1" eaLnBrk="1" hangingPunct="1"/>
            <a:r>
              <a:rPr lang="en-US" altLang="en-US" dirty="0"/>
              <a:t>Avoid using the same password for everything</a:t>
            </a:r>
          </a:p>
          <a:p>
            <a:pPr lvl="1" eaLnBrk="1" hangingPunct="1"/>
            <a:r>
              <a:rPr lang="en-US" altLang="en-US" dirty="0"/>
              <a:t>Avoid using names of people in a password, this includes relatives, friends, or pets</a:t>
            </a:r>
          </a:p>
          <a:p>
            <a:pPr lvl="1" eaLnBrk="1" hangingPunct="1"/>
            <a:r>
              <a:rPr lang="en-US" altLang="en-US" dirty="0"/>
              <a:t>Avoid using common words or names for passwords</a:t>
            </a:r>
          </a:p>
          <a:p>
            <a:pPr lvl="1" eaLnBrk="1" hangingPunct="1"/>
            <a:r>
              <a:rPr lang="en-US" altLang="en-US" dirty="0"/>
              <a:t>Include random letters, numbers, and characters</a:t>
            </a:r>
          </a:p>
          <a:p>
            <a:pPr lvl="1" eaLnBrk="1" hangingPunct="1"/>
            <a:r>
              <a:rPr lang="en-US" altLang="en-US" dirty="0"/>
              <a:t>Avoid writing down difficult passwords where they might easily be found</a:t>
            </a:r>
          </a:p>
          <a:p>
            <a:pPr lvl="1" eaLnBrk="1" hangingPunct="1"/>
            <a:r>
              <a:rPr lang="en-US" altLang="en-US" dirty="0"/>
              <a:t>The longer the password is, the longer it takes to crack.</a:t>
            </a:r>
          </a:p>
        </p:txBody>
      </p:sp>
      <p:sp>
        <p:nvSpPr>
          <p:cNvPr id="116740" name="Slide Number Placeholder 4">
            <a:extLst>
              <a:ext uri="{FF2B5EF4-FFF2-40B4-BE49-F238E27FC236}">
                <a16:creationId xmlns:a16="http://schemas.microsoft.com/office/drawing/2014/main" id="{AF9B82E1-38BA-4844-FBFF-3FBEC18F5610}"/>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EAAB5C39-AD74-4B5A-A8A1-5C15F52B2768}" type="slidenum">
              <a:rPr lang="en-US" altLang="en-US" sz="2000">
                <a:solidFill>
                  <a:srgbClr val="222222"/>
                </a:solidFill>
                <a:latin typeface="Arial" panose="020B0604020202020204" pitchFamily="34" charset="0"/>
              </a:rPr>
              <a:pPr eaLnBrk="1" hangingPunct="1"/>
              <a:t>45</a:t>
            </a:fld>
            <a:endParaRPr lang="en-US" altLang="en-US" sz="2000">
              <a:solidFill>
                <a:srgbClr val="222222"/>
              </a:solidFill>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6623F37D-6534-F8DE-9FAA-D0CF951D05B5}"/>
              </a:ext>
            </a:extLst>
          </p:cNvPr>
          <p:cNvSpPr>
            <a:spLocks noGrp="1" noChangeArrowheads="1"/>
          </p:cNvSpPr>
          <p:nvPr>
            <p:ph type="title"/>
          </p:nvPr>
        </p:nvSpPr>
        <p:spPr>
          <a:xfrm>
            <a:off x="396875" y="228600"/>
            <a:ext cx="5392738" cy="461963"/>
          </a:xfrm>
        </p:spPr>
        <p:txBody>
          <a:bodyPr/>
          <a:lstStyle/>
          <a:p>
            <a:pPr eaLnBrk="1" hangingPunct="1"/>
            <a:r>
              <a:rPr lang="en-US" altLang="en-US"/>
              <a:t>Observation</a:t>
            </a:r>
          </a:p>
        </p:txBody>
      </p:sp>
      <p:sp>
        <p:nvSpPr>
          <p:cNvPr id="120835" name="Rectangle 3">
            <a:extLst>
              <a:ext uri="{FF2B5EF4-FFF2-40B4-BE49-F238E27FC236}">
                <a16:creationId xmlns:a16="http://schemas.microsoft.com/office/drawing/2014/main" id="{FC1764DB-D7BE-0ADD-AC87-E24D27972839}"/>
              </a:ext>
            </a:extLst>
          </p:cNvPr>
          <p:cNvSpPr>
            <a:spLocks noGrp="1" noChangeArrowheads="1"/>
          </p:cNvSpPr>
          <p:nvPr>
            <p:ph idx="4294967295"/>
          </p:nvPr>
        </p:nvSpPr>
        <p:spPr>
          <a:xfrm>
            <a:off x="419100" y="914400"/>
            <a:ext cx="8305800" cy="1295400"/>
          </a:xfrm>
        </p:spPr>
        <p:txBody>
          <a:bodyPr/>
          <a:lstStyle/>
          <a:p>
            <a:pPr eaLnBrk="1" hangingPunct="1"/>
            <a:r>
              <a:rPr lang="en-US" altLang="en-US" dirty="0"/>
              <a:t>“Snooping,” “eavesdropping,” or “shoulder-surfing” are all methods of acquiring sensitive information</a:t>
            </a:r>
          </a:p>
          <a:p>
            <a:pPr eaLnBrk="1" hangingPunct="1"/>
            <a:r>
              <a:rPr lang="en-US" altLang="en-US" dirty="0"/>
              <a:t>Used whenever an attacker has physical proximity and can watch the victim type in credentials</a:t>
            </a:r>
          </a:p>
        </p:txBody>
      </p:sp>
      <p:sp>
        <p:nvSpPr>
          <p:cNvPr id="120836" name="Slide Number Placeholder 4">
            <a:extLst>
              <a:ext uri="{FF2B5EF4-FFF2-40B4-BE49-F238E27FC236}">
                <a16:creationId xmlns:a16="http://schemas.microsoft.com/office/drawing/2014/main" id="{4D5B59FE-1DD1-C1DD-8DA1-E86CBEA0497B}"/>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3DC7C788-3EB0-4BB0-8755-F1CA8A60B2D8}" type="slidenum">
              <a:rPr lang="en-US" altLang="en-US" sz="2000">
                <a:solidFill>
                  <a:srgbClr val="222222"/>
                </a:solidFill>
                <a:latin typeface="Arial" panose="020B0604020202020204" pitchFamily="34" charset="0"/>
              </a:rPr>
              <a:pPr eaLnBrk="1" hangingPunct="1"/>
              <a:t>46</a:t>
            </a:fld>
            <a:endParaRPr lang="en-US" altLang="en-US" sz="2000">
              <a:solidFill>
                <a:srgbClr val="222222"/>
              </a:solidFill>
              <a:latin typeface="Arial" panose="020B0604020202020204" pitchFamily="34" charset="0"/>
            </a:endParaRPr>
          </a:p>
        </p:txBody>
      </p:sp>
      <p:pic>
        <p:nvPicPr>
          <p:cNvPr id="1026" name="Picture 2">
            <a:extLst>
              <a:ext uri="{FF2B5EF4-FFF2-40B4-BE49-F238E27FC236}">
                <a16:creationId xmlns:a16="http://schemas.microsoft.com/office/drawing/2014/main" id="{D5C93475-0B42-D525-41ED-08CA0383B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276" y="3076575"/>
            <a:ext cx="4379447" cy="2495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834CEB9D-5F4F-05EA-535A-4A4FC44B6A37}"/>
              </a:ext>
            </a:extLst>
          </p:cNvPr>
          <p:cNvSpPr>
            <a:spLocks noGrp="1" noChangeArrowheads="1"/>
          </p:cNvSpPr>
          <p:nvPr>
            <p:ph type="title"/>
          </p:nvPr>
        </p:nvSpPr>
        <p:spPr>
          <a:xfrm>
            <a:off x="390525" y="111125"/>
            <a:ext cx="5392738" cy="461963"/>
          </a:xfrm>
        </p:spPr>
        <p:txBody>
          <a:bodyPr/>
          <a:lstStyle/>
          <a:p>
            <a:pPr eaLnBrk="1" hangingPunct="1"/>
            <a:r>
              <a:rPr lang="en-US" altLang="en-US"/>
              <a:t>Keyloggers</a:t>
            </a:r>
          </a:p>
        </p:txBody>
      </p:sp>
      <p:sp>
        <p:nvSpPr>
          <p:cNvPr id="122883" name="Rectangle 3">
            <a:extLst>
              <a:ext uri="{FF2B5EF4-FFF2-40B4-BE49-F238E27FC236}">
                <a16:creationId xmlns:a16="http://schemas.microsoft.com/office/drawing/2014/main" id="{ADA8F49A-E9E4-3778-91D2-BA51C5A600F2}"/>
              </a:ext>
            </a:extLst>
          </p:cNvPr>
          <p:cNvSpPr>
            <a:spLocks noGrp="1" noChangeArrowheads="1"/>
          </p:cNvSpPr>
          <p:nvPr>
            <p:ph idx="4294967295"/>
          </p:nvPr>
        </p:nvSpPr>
        <p:spPr>
          <a:xfrm>
            <a:off x="419100" y="762000"/>
            <a:ext cx="8305800" cy="2895600"/>
          </a:xfrm>
        </p:spPr>
        <p:txBody>
          <a:bodyPr/>
          <a:lstStyle/>
          <a:p>
            <a:pPr eaLnBrk="1" hangingPunct="1"/>
            <a:r>
              <a:rPr lang="en-US" altLang="en-US" dirty="0"/>
              <a:t>Records the pressed keys, and even the mouse on the target’s computer</a:t>
            </a:r>
          </a:p>
          <a:p>
            <a:pPr eaLnBrk="1" hangingPunct="1"/>
            <a:r>
              <a:rPr lang="en-US" altLang="en-US" dirty="0"/>
              <a:t>These exist as software and/or hardware</a:t>
            </a:r>
          </a:p>
          <a:p>
            <a:pPr eaLnBrk="1" hangingPunct="1"/>
            <a:r>
              <a:rPr lang="en-US" altLang="en-US" dirty="0"/>
              <a:t>Malware can carry keyloggers, and transmit their logs back to a server</a:t>
            </a:r>
          </a:p>
          <a:p>
            <a:pPr eaLnBrk="1" hangingPunct="1"/>
            <a:r>
              <a:rPr lang="en-US" altLang="en-US" dirty="0"/>
              <a:t>Hardware keyloggers are identifiable, but most people don’t inspect their computers on a daily basis</a:t>
            </a:r>
          </a:p>
        </p:txBody>
      </p:sp>
      <p:sp>
        <p:nvSpPr>
          <p:cNvPr id="122884" name="Slide Number Placeholder 4">
            <a:extLst>
              <a:ext uri="{FF2B5EF4-FFF2-40B4-BE49-F238E27FC236}">
                <a16:creationId xmlns:a16="http://schemas.microsoft.com/office/drawing/2014/main" id="{63647648-38E2-C487-89D3-5EA950E3B63D}"/>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4DCF1728-DCB8-4205-AFAB-6A49AF167F7D}" type="slidenum">
              <a:rPr lang="en-US" altLang="en-US" sz="2000">
                <a:solidFill>
                  <a:srgbClr val="222222"/>
                </a:solidFill>
                <a:latin typeface="Arial" panose="020B0604020202020204" pitchFamily="34" charset="0"/>
              </a:rPr>
              <a:pPr eaLnBrk="1" hangingPunct="1"/>
              <a:t>47</a:t>
            </a:fld>
            <a:endParaRPr lang="en-US" altLang="en-US" sz="2000">
              <a:solidFill>
                <a:srgbClr val="222222"/>
              </a:solidFill>
              <a:latin typeface="Arial" panose="020B0604020202020204" pitchFamily="34" charset="0"/>
            </a:endParaRPr>
          </a:p>
        </p:txBody>
      </p:sp>
      <p:pic>
        <p:nvPicPr>
          <p:cNvPr id="3" name="Picture 2">
            <a:extLst>
              <a:ext uri="{FF2B5EF4-FFF2-40B4-BE49-F238E27FC236}">
                <a16:creationId xmlns:a16="http://schemas.microsoft.com/office/drawing/2014/main" id="{6020F166-2073-1362-4F1A-98FA19A0EF09}"/>
              </a:ext>
            </a:extLst>
          </p:cNvPr>
          <p:cNvPicPr>
            <a:picLocks noChangeAspect="1"/>
          </p:cNvPicPr>
          <p:nvPr/>
        </p:nvPicPr>
        <p:blipFill>
          <a:blip r:embed="rId3"/>
          <a:stretch>
            <a:fillRect/>
          </a:stretch>
        </p:blipFill>
        <p:spPr>
          <a:xfrm>
            <a:off x="685800" y="4311073"/>
            <a:ext cx="2200275" cy="1752600"/>
          </a:xfrm>
          <a:prstGeom prst="rect">
            <a:avLst/>
          </a:prstGeom>
        </p:spPr>
      </p:pic>
      <p:pic>
        <p:nvPicPr>
          <p:cNvPr id="5" name="Picture 4">
            <a:extLst>
              <a:ext uri="{FF2B5EF4-FFF2-40B4-BE49-F238E27FC236}">
                <a16:creationId xmlns:a16="http://schemas.microsoft.com/office/drawing/2014/main" id="{26EFC764-8048-229B-0CF1-18499258A3FA}"/>
              </a:ext>
            </a:extLst>
          </p:cNvPr>
          <p:cNvPicPr>
            <a:picLocks noChangeAspect="1"/>
          </p:cNvPicPr>
          <p:nvPr/>
        </p:nvPicPr>
        <p:blipFill>
          <a:blip r:embed="rId4"/>
          <a:stretch>
            <a:fillRect/>
          </a:stretch>
        </p:blipFill>
        <p:spPr>
          <a:xfrm>
            <a:off x="3321341" y="3200400"/>
            <a:ext cx="5102223" cy="266324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1309B8C5-A32C-13A4-2755-182E53D5AF43}"/>
              </a:ext>
            </a:extLst>
          </p:cNvPr>
          <p:cNvSpPr>
            <a:spLocks noGrp="1" noChangeArrowheads="1"/>
          </p:cNvSpPr>
          <p:nvPr>
            <p:ph type="title"/>
          </p:nvPr>
        </p:nvSpPr>
        <p:spPr>
          <a:xfrm>
            <a:off x="390525" y="152400"/>
            <a:ext cx="5392738" cy="461963"/>
          </a:xfrm>
        </p:spPr>
        <p:txBody>
          <a:bodyPr/>
          <a:lstStyle/>
          <a:p>
            <a:pPr eaLnBrk="1" hangingPunct="1"/>
            <a:r>
              <a:rPr lang="en-US" altLang="en-US"/>
              <a:t>Password File Stealing</a:t>
            </a:r>
          </a:p>
        </p:txBody>
      </p:sp>
      <p:sp>
        <p:nvSpPr>
          <p:cNvPr id="129027" name="Rectangle 3">
            <a:extLst>
              <a:ext uri="{FF2B5EF4-FFF2-40B4-BE49-F238E27FC236}">
                <a16:creationId xmlns:a16="http://schemas.microsoft.com/office/drawing/2014/main" id="{A09F8E49-0193-8AD4-EBCD-0CDC40E385DF}"/>
              </a:ext>
            </a:extLst>
          </p:cNvPr>
          <p:cNvSpPr>
            <a:spLocks noGrp="1" noChangeArrowheads="1"/>
          </p:cNvSpPr>
          <p:nvPr>
            <p:ph idx="4294967295"/>
          </p:nvPr>
        </p:nvSpPr>
        <p:spPr>
          <a:xfrm>
            <a:off x="457200" y="762000"/>
            <a:ext cx="8229600" cy="2667000"/>
          </a:xfrm>
        </p:spPr>
        <p:txBody>
          <a:bodyPr/>
          <a:lstStyle/>
          <a:p>
            <a:pPr eaLnBrk="1" hangingPunct="1"/>
            <a:r>
              <a:rPr lang="en-US" altLang="en-US" dirty="0"/>
              <a:t>If the attacker can gain access to the physical computer they can steal or copy the files where the password hashes are stored from the victim’s computer</a:t>
            </a:r>
          </a:p>
          <a:p>
            <a:pPr eaLnBrk="1" hangingPunct="1"/>
            <a:r>
              <a:rPr lang="en-US" altLang="en-US" dirty="0"/>
              <a:t>They can then take all the time necessary to perform a brute-force attack</a:t>
            </a:r>
          </a:p>
          <a:p>
            <a:pPr eaLnBrk="1" hangingPunct="1"/>
            <a:r>
              <a:rPr lang="en-US" altLang="en-US" dirty="0"/>
              <a:t>Sometimes passwords are not stored in the main system but in a shadow file and readable only by users with administrative privileges</a:t>
            </a:r>
          </a:p>
        </p:txBody>
      </p:sp>
      <p:sp>
        <p:nvSpPr>
          <p:cNvPr id="129028" name="Slide Number Placeholder 4">
            <a:extLst>
              <a:ext uri="{FF2B5EF4-FFF2-40B4-BE49-F238E27FC236}">
                <a16:creationId xmlns:a16="http://schemas.microsoft.com/office/drawing/2014/main" id="{702441EE-6F52-C8F0-B614-82DA800BF816}"/>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9DB7257E-0506-4CA3-AC2F-A90D0C94A9D7}" type="slidenum">
              <a:rPr lang="en-US" altLang="en-US" sz="2000">
                <a:solidFill>
                  <a:srgbClr val="222222"/>
                </a:solidFill>
                <a:latin typeface="Arial" panose="020B0604020202020204" pitchFamily="34" charset="0"/>
              </a:rPr>
              <a:pPr eaLnBrk="1" hangingPunct="1"/>
              <a:t>48</a:t>
            </a:fld>
            <a:endParaRPr lang="en-US" altLang="en-US" sz="2000">
              <a:solidFill>
                <a:srgbClr val="222222"/>
              </a:solidFill>
              <a:latin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7543E075-13D4-8941-DE5A-AF8965CD9926}"/>
              </a:ext>
            </a:extLst>
          </p:cNvPr>
          <p:cNvSpPr>
            <a:spLocks noGrp="1" noChangeArrowheads="1"/>
          </p:cNvSpPr>
          <p:nvPr>
            <p:ph type="title"/>
          </p:nvPr>
        </p:nvSpPr>
        <p:spPr>
          <a:xfrm>
            <a:off x="390525" y="228600"/>
            <a:ext cx="5392738" cy="461963"/>
          </a:xfrm>
        </p:spPr>
        <p:txBody>
          <a:bodyPr/>
          <a:lstStyle/>
          <a:p>
            <a:pPr eaLnBrk="1" hangingPunct="1"/>
            <a:r>
              <a:rPr lang="en-US" altLang="en-US"/>
              <a:t>Password Crackers</a:t>
            </a:r>
          </a:p>
        </p:txBody>
      </p:sp>
      <p:sp>
        <p:nvSpPr>
          <p:cNvPr id="131075" name="Rectangle 3">
            <a:extLst>
              <a:ext uri="{FF2B5EF4-FFF2-40B4-BE49-F238E27FC236}">
                <a16:creationId xmlns:a16="http://schemas.microsoft.com/office/drawing/2014/main" id="{FE93AC16-3311-CE38-5B84-96CA58833DCF}"/>
              </a:ext>
            </a:extLst>
          </p:cNvPr>
          <p:cNvSpPr>
            <a:spLocks noGrp="1" noChangeArrowheads="1"/>
          </p:cNvSpPr>
          <p:nvPr>
            <p:ph idx="4294967295"/>
          </p:nvPr>
        </p:nvSpPr>
        <p:spPr>
          <a:xfrm>
            <a:off x="533400" y="914400"/>
            <a:ext cx="8229600" cy="4572000"/>
          </a:xfrm>
        </p:spPr>
        <p:txBody>
          <a:bodyPr/>
          <a:lstStyle/>
          <a:p>
            <a:pPr eaLnBrk="1" hangingPunct="1"/>
            <a:r>
              <a:rPr lang="en-US" altLang="en-US" dirty="0"/>
              <a:t>Some widely used cracker programs are:</a:t>
            </a:r>
          </a:p>
          <a:p>
            <a:pPr lvl="1" eaLnBrk="1" hangingPunct="1"/>
            <a:r>
              <a:rPr lang="en-US" altLang="en-US" dirty="0" err="1"/>
              <a:t>Hashcat</a:t>
            </a:r>
            <a:endParaRPr lang="en-US" altLang="en-US" dirty="0"/>
          </a:p>
          <a:p>
            <a:pPr lvl="1" eaLnBrk="1" hangingPunct="1"/>
            <a:r>
              <a:rPr lang="en-US" altLang="en-US" dirty="0"/>
              <a:t>Brutus</a:t>
            </a:r>
          </a:p>
          <a:p>
            <a:pPr lvl="1" eaLnBrk="1" hangingPunct="1"/>
            <a:r>
              <a:rPr lang="en-US" altLang="en-US" dirty="0"/>
              <a:t>John the Ripper</a:t>
            </a:r>
          </a:p>
          <a:p>
            <a:pPr lvl="1" eaLnBrk="1" hangingPunct="1"/>
            <a:r>
              <a:rPr lang="en-US" altLang="en-US" dirty="0" err="1"/>
              <a:t>Wfuzz</a:t>
            </a:r>
            <a:endParaRPr lang="en-US" altLang="en-US" dirty="0"/>
          </a:p>
          <a:p>
            <a:pPr lvl="1" eaLnBrk="1" hangingPunct="1"/>
            <a:r>
              <a:rPr lang="en-US" altLang="en-US" dirty="0"/>
              <a:t>THC Hydra</a:t>
            </a:r>
          </a:p>
          <a:p>
            <a:pPr lvl="1" eaLnBrk="1" hangingPunct="1"/>
            <a:r>
              <a:rPr lang="en-US" altLang="en-US" dirty="0"/>
              <a:t>Medusa</a:t>
            </a:r>
          </a:p>
          <a:p>
            <a:pPr lvl="1" eaLnBrk="1" hangingPunct="1"/>
            <a:r>
              <a:rPr lang="en-US" altLang="en-US" dirty="0" err="1"/>
              <a:t>RainbowCrack</a:t>
            </a:r>
            <a:endParaRPr lang="en-US" altLang="en-US" dirty="0"/>
          </a:p>
          <a:p>
            <a:pPr lvl="1" eaLnBrk="1" hangingPunct="1"/>
            <a:r>
              <a:rPr lang="en-US" altLang="en-US" dirty="0" err="1"/>
              <a:t>OphCrack</a:t>
            </a:r>
            <a:endParaRPr lang="en-US" altLang="en-US" dirty="0"/>
          </a:p>
          <a:p>
            <a:pPr lvl="1" eaLnBrk="1" hangingPunct="1"/>
            <a:r>
              <a:rPr lang="en-US" altLang="en-US" dirty="0"/>
              <a:t>L0phtCrack</a:t>
            </a:r>
          </a:p>
          <a:p>
            <a:pPr lvl="1" eaLnBrk="1" hangingPunct="1"/>
            <a:r>
              <a:rPr lang="en-US" altLang="en-US" dirty="0" err="1"/>
              <a:t>Aircrack</a:t>
            </a:r>
            <a:r>
              <a:rPr lang="en-US" altLang="en-US" dirty="0"/>
              <a:t>-ng</a:t>
            </a:r>
          </a:p>
        </p:txBody>
      </p:sp>
      <p:sp>
        <p:nvSpPr>
          <p:cNvPr id="131076" name="Slide Number Placeholder 4">
            <a:extLst>
              <a:ext uri="{FF2B5EF4-FFF2-40B4-BE49-F238E27FC236}">
                <a16:creationId xmlns:a16="http://schemas.microsoft.com/office/drawing/2014/main" id="{07B720AB-16DD-6A0C-A810-D934F4DA1A1C}"/>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EFD04C04-8814-423E-8E89-BA861016B005}" type="slidenum">
              <a:rPr lang="en-US" altLang="en-US" sz="2000">
                <a:solidFill>
                  <a:srgbClr val="222222"/>
                </a:solidFill>
                <a:latin typeface="Arial" panose="020B0604020202020204" pitchFamily="34" charset="0"/>
              </a:rPr>
              <a:pPr eaLnBrk="1" hangingPunct="1"/>
              <a:t>49</a:t>
            </a:fld>
            <a:endParaRPr lang="en-US" altLang="en-US" sz="2000">
              <a:solidFill>
                <a:srgbClr val="222222"/>
              </a:solidFill>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B4079-2583-7756-3AB1-845F2BD12579}"/>
            </a:ext>
          </a:extLst>
        </p:cNvPr>
        <p:cNvGrpSpPr/>
        <p:nvPr/>
      </p:nvGrpSpPr>
      <p:grpSpPr>
        <a:xfrm>
          <a:off x="0" y="0"/>
          <a:ext cx="0" cy="0"/>
          <a:chOff x="0" y="0"/>
          <a:chExt cx="0" cy="0"/>
        </a:xfrm>
      </p:grpSpPr>
      <p:sp>
        <p:nvSpPr>
          <p:cNvPr id="34818" name="Rectangle 2">
            <a:extLst>
              <a:ext uri="{FF2B5EF4-FFF2-40B4-BE49-F238E27FC236}">
                <a16:creationId xmlns:a16="http://schemas.microsoft.com/office/drawing/2014/main" id="{C1D08066-E79B-7A25-D6D5-DE1415D501EF}"/>
              </a:ext>
            </a:extLst>
          </p:cNvPr>
          <p:cNvSpPr>
            <a:spLocks noGrp="1" noChangeArrowheads="1"/>
          </p:cNvSpPr>
          <p:nvPr>
            <p:ph type="title"/>
          </p:nvPr>
        </p:nvSpPr>
        <p:spPr>
          <a:xfrm>
            <a:off x="495300" y="147638"/>
            <a:ext cx="6819900" cy="461962"/>
          </a:xfrm>
        </p:spPr>
        <p:txBody>
          <a:bodyPr/>
          <a:lstStyle/>
          <a:p>
            <a:pPr eaLnBrk="1" hangingPunct="1"/>
            <a:r>
              <a:rPr lang="en-US" altLang="en-US"/>
              <a:t>Encryption and Password Cracking</a:t>
            </a:r>
          </a:p>
        </p:txBody>
      </p:sp>
      <p:sp>
        <p:nvSpPr>
          <p:cNvPr id="34820" name="Slide Number Placeholder 4">
            <a:extLst>
              <a:ext uri="{FF2B5EF4-FFF2-40B4-BE49-F238E27FC236}">
                <a16:creationId xmlns:a16="http://schemas.microsoft.com/office/drawing/2014/main" id="{B8CD2BC6-C551-7D10-FB88-7AA7B693A263}"/>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720868ED-17D3-4E6C-8049-683276D8FD28}" type="slidenum">
              <a:rPr lang="en-US" altLang="en-US" sz="2000">
                <a:solidFill>
                  <a:srgbClr val="222222"/>
                </a:solidFill>
                <a:latin typeface="Arial" panose="020B0604020202020204" pitchFamily="34" charset="0"/>
              </a:rPr>
              <a:pPr eaLnBrk="1" hangingPunct="1"/>
              <a:t>5</a:t>
            </a:fld>
            <a:endParaRPr lang="en-US" altLang="en-US" sz="2000">
              <a:solidFill>
                <a:srgbClr val="222222"/>
              </a:solidFill>
              <a:latin typeface="Arial" panose="020B0604020202020204" pitchFamily="34" charset="0"/>
            </a:endParaRPr>
          </a:p>
        </p:txBody>
      </p:sp>
      <p:pic>
        <p:nvPicPr>
          <p:cNvPr id="4" name="Picture 3" descr="A group of white squares with text&#10;&#10;Description automatically generated">
            <a:extLst>
              <a:ext uri="{FF2B5EF4-FFF2-40B4-BE49-F238E27FC236}">
                <a16:creationId xmlns:a16="http://schemas.microsoft.com/office/drawing/2014/main" id="{D0E4F3D1-B853-EFE3-52F3-4159EF030255}"/>
              </a:ext>
            </a:extLst>
          </p:cNvPr>
          <p:cNvPicPr>
            <a:picLocks noChangeAspect="1"/>
          </p:cNvPicPr>
          <p:nvPr/>
        </p:nvPicPr>
        <p:blipFill>
          <a:blip r:embed="rId3"/>
          <a:stretch>
            <a:fillRect/>
          </a:stretch>
        </p:blipFill>
        <p:spPr>
          <a:xfrm>
            <a:off x="1249417" y="758193"/>
            <a:ext cx="6653193" cy="5436132"/>
          </a:xfrm>
          <a:prstGeom prst="rect">
            <a:avLst/>
          </a:prstGeom>
        </p:spPr>
      </p:pic>
      <p:sp>
        <p:nvSpPr>
          <p:cNvPr id="5" name="TextBox 4">
            <a:extLst>
              <a:ext uri="{FF2B5EF4-FFF2-40B4-BE49-F238E27FC236}">
                <a16:creationId xmlns:a16="http://schemas.microsoft.com/office/drawing/2014/main" id="{5DF4196E-2607-D67B-5A4A-4C89FF507629}"/>
              </a:ext>
            </a:extLst>
          </p:cNvPr>
          <p:cNvSpPr txBox="1"/>
          <p:nvPr/>
        </p:nvSpPr>
        <p:spPr>
          <a:xfrm>
            <a:off x="532305" y="6200228"/>
            <a:ext cx="47328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Times New Roman"/>
                <a:cs typeface="Times New Roman"/>
              </a:rPr>
              <a:t>https://imgs.xkcd.com/comics/password_strength.png</a:t>
            </a:r>
          </a:p>
        </p:txBody>
      </p:sp>
    </p:spTree>
    <p:extLst>
      <p:ext uri="{BB962C8B-B14F-4D97-AF65-F5344CB8AC3E}">
        <p14:creationId xmlns:p14="http://schemas.microsoft.com/office/powerpoint/2010/main" val="2162769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435A4C25-C79A-0F62-23C3-6E873903341F}"/>
              </a:ext>
            </a:extLst>
          </p:cNvPr>
          <p:cNvSpPr>
            <a:spLocks noGrp="1" noChangeArrowheads="1"/>
          </p:cNvSpPr>
          <p:nvPr>
            <p:ph type="title"/>
          </p:nvPr>
        </p:nvSpPr>
        <p:spPr>
          <a:xfrm>
            <a:off x="409575" y="152549"/>
            <a:ext cx="1709763" cy="461665"/>
          </a:xfrm>
        </p:spPr>
        <p:txBody>
          <a:bodyPr/>
          <a:lstStyle/>
          <a:p>
            <a:pPr eaLnBrk="1" hangingPunct="1"/>
            <a:r>
              <a:rPr lang="en-US" altLang="en-US" dirty="0" err="1"/>
              <a:t>HashCat</a:t>
            </a:r>
            <a:endParaRPr lang="en-US" altLang="en-US" dirty="0"/>
          </a:p>
        </p:txBody>
      </p:sp>
      <p:sp>
        <p:nvSpPr>
          <p:cNvPr id="133123" name="Rectangle 3">
            <a:extLst>
              <a:ext uri="{FF2B5EF4-FFF2-40B4-BE49-F238E27FC236}">
                <a16:creationId xmlns:a16="http://schemas.microsoft.com/office/drawing/2014/main" id="{3B0C62AB-E8F9-8913-FD43-81DB673A139E}"/>
              </a:ext>
            </a:extLst>
          </p:cNvPr>
          <p:cNvSpPr>
            <a:spLocks noGrp="1" noChangeArrowheads="1"/>
          </p:cNvSpPr>
          <p:nvPr>
            <p:ph idx="4294967295"/>
          </p:nvPr>
        </p:nvSpPr>
        <p:spPr>
          <a:xfrm>
            <a:off x="533400" y="838200"/>
            <a:ext cx="8305800" cy="4343400"/>
          </a:xfrm>
        </p:spPr>
        <p:txBody>
          <a:bodyPr/>
          <a:lstStyle/>
          <a:p>
            <a:pPr eaLnBrk="1" hangingPunct="1"/>
            <a:r>
              <a:rPr lang="en-US" altLang="en-US" dirty="0"/>
              <a:t>Touted as the “World's fastest and most advanced password recovery utility”</a:t>
            </a:r>
          </a:p>
          <a:p>
            <a:pPr eaLnBrk="1" hangingPunct="1"/>
            <a:r>
              <a:rPr lang="en-US" altLang="en-US" dirty="0"/>
              <a:t>Free &amp; open source (MIT License)</a:t>
            </a:r>
          </a:p>
          <a:p>
            <a:pPr eaLnBrk="1" hangingPunct="1"/>
            <a:r>
              <a:rPr lang="en-US" altLang="en-US" dirty="0"/>
              <a:t>Capable of cracking more than 350 ciphers</a:t>
            </a:r>
          </a:p>
          <a:p>
            <a:pPr eaLnBrk="1" hangingPunct="1"/>
            <a:r>
              <a:rPr lang="en-US" altLang="en-US" dirty="0"/>
              <a:t>The list of attack modes include:</a:t>
            </a:r>
          </a:p>
          <a:p>
            <a:pPr lvl="1" eaLnBrk="1" hangingPunct="1"/>
            <a:r>
              <a:rPr lang="en-US" altLang="en-US" dirty="0"/>
              <a:t>Straight</a:t>
            </a:r>
          </a:p>
          <a:p>
            <a:pPr lvl="1" eaLnBrk="1" hangingPunct="1"/>
            <a:r>
              <a:rPr lang="en-US" altLang="en-US" dirty="0"/>
              <a:t>Combination</a:t>
            </a:r>
          </a:p>
          <a:p>
            <a:pPr lvl="1" eaLnBrk="1" hangingPunct="1"/>
            <a:r>
              <a:rPr lang="en-US" altLang="en-US" dirty="0"/>
              <a:t>Brute-force</a:t>
            </a:r>
          </a:p>
          <a:p>
            <a:pPr lvl="1" eaLnBrk="1" hangingPunct="1"/>
            <a:r>
              <a:rPr lang="en-US" altLang="en-US" dirty="0"/>
              <a:t>Hybrid dictionary + mask</a:t>
            </a:r>
          </a:p>
          <a:p>
            <a:pPr lvl="1" eaLnBrk="1" hangingPunct="1"/>
            <a:r>
              <a:rPr lang="en-US" altLang="en-US" dirty="0"/>
              <a:t>Hybrid mask + dictionary</a:t>
            </a:r>
          </a:p>
        </p:txBody>
      </p:sp>
      <p:sp>
        <p:nvSpPr>
          <p:cNvPr id="133124" name="Slide Number Placeholder 4">
            <a:extLst>
              <a:ext uri="{FF2B5EF4-FFF2-40B4-BE49-F238E27FC236}">
                <a16:creationId xmlns:a16="http://schemas.microsoft.com/office/drawing/2014/main" id="{3A2D2786-6AB2-3AFC-FBBC-9F5F640536ED}"/>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2372BB1A-831D-4905-B29C-9DC22BB7C653}" type="slidenum">
              <a:rPr lang="en-US" altLang="en-US" sz="2000">
                <a:solidFill>
                  <a:srgbClr val="222222"/>
                </a:solidFill>
                <a:latin typeface="Arial" panose="020B0604020202020204" pitchFamily="34" charset="0"/>
              </a:rPr>
              <a:pPr eaLnBrk="1" hangingPunct="1"/>
              <a:t>50</a:t>
            </a:fld>
            <a:endParaRPr lang="en-US" altLang="en-US" sz="2000">
              <a:solidFill>
                <a:srgbClr val="222222"/>
              </a:solidFill>
              <a:latin typeface="Arial" panose="020B0604020202020204" pitchFamily="34" charset="0"/>
            </a:endParaRPr>
          </a:p>
        </p:txBody>
      </p:sp>
      <p:pic>
        <p:nvPicPr>
          <p:cNvPr id="2050" name="Picture 2">
            <a:extLst>
              <a:ext uri="{FF2B5EF4-FFF2-40B4-BE49-F238E27FC236}">
                <a16:creationId xmlns:a16="http://schemas.microsoft.com/office/drawing/2014/main" id="{B4BB814D-62E3-A645-A156-5C098ED69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495800"/>
            <a:ext cx="2045566" cy="2045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D8F6FED1-2D24-6FE8-BCEF-47C506988C42}"/>
              </a:ext>
            </a:extLst>
          </p:cNvPr>
          <p:cNvSpPr>
            <a:spLocks noGrp="1" noChangeArrowheads="1"/>
          </p:cNvSpPr>
          <p:nvPr>
            <p:ph type="title"/>
          </p:nvPr>
        </p:nvSpPr>
        <p:spPr>
          <a:xfrm>
            <a:off x="396875" y="228749"/>
            <a:ext cx="1376339" cy="461665"/>
          </a:xfrm>
        </p:spPr>
        <p:txBody>
          <a:bodyPr/>
          <a:lstStyle/>
          <a:p>
            <a:pPr eaLnBrk="1" hangingPunct="1"/>
            <a:r>
              <a:rPr lang="en-US" altLang="en-US" dirty="0"/>
              <a:t>Brutus</a:t>
            </a:r>
          </a:p>
        </p:txBody>
      </p:sp>
      <p:sp>
        <p:nvSpPr>
          <p:cNvPr id="135171" name="Rectangle 3">
            <a:extLst>
              <a:ext uri="{FF2B5EF4-FFF2-40B4-BE49-F238E27FC236}">
                <a16:creationId xmlns:a16="http://schemas.microsoft.com/office/drawing/2014/main" id="{213A85F3-3FEF-36BD-9FFA-0283F9584496}"/>
              </a:ext>
            </a:extLst>
          </p:cNvPr>
          <p:cNvSpPr>
            <a:spLocks noGrp="1" noChangeArrowheads="1"/>
          </p:cNvSpPr>
          <p:nvPr>
            <p:ph idx="4294967295"/>
          </p:nvPr>
        </p:nvSpPr>
        <p:spPr>
          <a:xfrm>
            <a:off x="457200" y="914400"/>
            <a:ext cx="8229600" cy="5029200"/>
          </a:xfrm>
        </p:spPr>
        <p:txBody>
          <a:bodyPr/>
          <a:lstStyle/>
          <a:p>
            <a:pPr eaLnBrk="1" hangingPunct="1"/>
            <a:r>
              <a:rPr lang="en-US" altLang="en-US" dirty="0"/>
              <a:t>This is a Windows-only password cracking tool, and is portable</a:t>
            </a:r>
          </a:p>
          <a:p>
            <a:pPr eaLnBrk="1" hangingPunct="1"/>
            <a:r>
              <a:rPr lang="en-US" altLang="en-US" dirty="0"/>
              <a:t>Originally designed as a utility to test for default credentials for routers</a:t>
            </a:r>
          </a:p>
          <a:p>
            <a:pPr eaLnBrk="1" hangingPunct="1"/>
            <a:r>
              <a:rPr lang="en-US" altLang="en-US" dirty="0"/>
              <a:t>Supports cracking passwords of various protocols:</a:t>
            </a:r>
          </a:p>
          <a:p>
            <a:pPr lvl="1" eaLnBrk="1" hangingPunct="1"/>
            <a:r>
              <a:rPr lang="en-US" altLang="en-US" dirty="0"/>
              <a:t>HTTP (Basic authentication)</a:t>
            </a:r>
          </a:p>
          <a:p>
            <a:pPr lvl="1" eaLnBrk="1" hangingPunct="1"/>
            <a:r>
              <a:rPr lang="en-US" altLang="en-US" dirty="0"/>
              <a:t>HTTP (HTML form/CGI)</a:t>
            </a:r>
          </a:p>
          <a:p>
            <a:pPr lvl="1" eaLnBrk="1" hangingPunct="1"/>
            <a:r>
              <a:rPr lang="en-US" altLang="en-US" dirty="0"/>
              <a:t>POP3</a:t>
            </a:r>
          </a:p>
          <a:p>
            <a:pPr lvl="1" eaLnBrk="1" hangingPunct="1"/>
            <a:r>
              <a:rPr lang="en-US" altLang="en-US" dirty="0"/>
              <a:t>FTP</a:t>
            </a:r>
          </a:p>
          <a:p>
            <a:pPr lvl="1" eaLnBrk="1" hangingPunct="1"/>
            <a:r>
              <a:rPr lang="en-US" altLang="en-US" dirty="0"/>
              <a:t>SMB</a:t>
            </a:r>
          </a:p>
          <a:p>
            <a:pPr lvl="1" eaLnBrk="1" hangingPunct="1"/>
            <a:r>
              <a:rPr lang="en-US" altLang="en-US" dirty="0"/>
              <a:t>Telnet</a:t>
            </a:r>
          </a:p>
          <a:p>
            <a:pPr eaLnBrk="1" hangingPunct="1"/>
            <a:r>
              <a:rPr lang="en-US" altLang="en-US" dirty="0"/>
              <a:t>It has three attack modes:</a:t>
            </a:r>
          </a:p>
          <a:p>
            <a:pPr lvl="1" eaLnBrk="1" hangingPunct="1"/>
            <a:r>
              <a:rPr lang="en-US" altLang="en-US" dirty="0"/>
              <a:t>Wordlist</a:t>
            </a:r>
          </a:p>
          <a:p>
            <a:pPr lvl="1" eaLnBrk="1" hangingPunct="1"/>
            <a:r>
              <a:rPr lang="en-US" altLang="en-US" dirty="0"/>
              <a:t>Brute-force</a:t>
            </a:r>
          </a:p>
          <a:p>
            <a:pPr lvl="1" eaLnBrk="1" hangingPunct="1"/>
            <a:r>
              <a:rPr lang="en-US" altLang="en-US" dirty="0"/>
              <a:t>Combination</a:t>
            </a:r>
          </a:p>
        </p:txBody>
      </p:sp>
      <p:sp>
        <p:nvSpPr>
          <p:cNvPr id="135172" name="Slide Number Placeholder 4">
            <a:extLst>
              <a:ext uri="{FF2B5EF4-FFF2-40B4-BE49-F238E27FC236}">
                <a16:creationId xmlns:a16="http://schemas.microsoft.com/office/drawing/2014/main" id="{2AF9906D-3589-5C6C-DFCB-5EB80365A901}"/>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A29A8537-4347-4019-840F-64B4A4D8F68D}" type="slidenum">
              <a:rPr lang="en-US" altLang="en-US" sz="2000">
                <a:solidFill>
                  <a:srgbClr val="222222"/>
                </a:solidFill>
                <a:latin typeface="Arial" panose="020B0604020202020204" pitchFamily="34" charset="0"/>
              </a:rPr>
              <a:pPr eaLnBrk="1" hangingPunct="1"/>
              <a:t>51</a:t>
            </a:fld>
            <a:endParaRPr lang="en-US" altLang="en-US" sz="2000">
              <a:solidFill>
                <a:srgbClr val="222222"/>
              </a:solidFill>
              <a:latin typeface="Arial" panose="020B0604020202020204" pitchFamily="34" charset="0"/>
            </a:endParaRPr>
          </a:p>
        </p:txBody>
      </p:sp>
      <p:pic>
        <p:nvPicPr>
          <p:cNvPr id="3074" name="Picture 2">
            <a:extLst>
              <a:ext uri="{FF2B5EF4-FFF2-40B4-BE49-F238E27FC236}">
                <a16:creationId xmlns:a16="http://schemas.microsoft.com/office/drawing/2014/main" id="{D5C02EAD-2E14-D68A-7901-A322C4DF9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795732"/>
            <a:ext cx="4262859" cy="3143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D8F6FED1-2D24-6FE8-BCEF-47C506988C42}"/>
              </a:ext>
            </a:extLst>
          </p:cNvPr>
          <p:cNvSpPr>
            <a:spLocks noGrp="1" noChangeArrowheads="1"/>
          </p:cNvSpPr>
          <p:nvPr>
            <p:ph type="title"/>
          </p:nvPr>
        </p:nvSpPr>
        <p:spPr>
          <a:xfrm>
            <a:off x="396875" y="228600"/>
            <a:ext cx="5392738" cy="461963"/>
          </a:xfrm>
        </p:spPr>
        <p:txBody>
          <a:bodyPr/>
          <a:lstStyle/>
          <a:p>
            <a:pPr eaLnBrk="1" hangingPunct="1"/>
            <a:r>
              <a:rPr lang="en-US" altLang="en-US"/>
              <a:t>John the Ripper</a:t>
            </a:r>
          </a:p>
        </p:txBody>
      </p:sp>
      <p:sp>
        <p:nvSpPr>
          <p:cNvPr id="135171" name="Rectangle 3">
            <a:extLst>
              <a:ext uri="{FF2B5EF4-FFF2-40B4-BE49-F238E27FC236}">
                <a16:creationId xmlns:a16="http://schemas.microsoft.com/office/drawing/2014/main" id="{213A85F3-3FEF-36BD-9FFA-0283F9584496}"/>
              </a:ext>
            </a:extLst>
          </p:cNvPr>
          <p:cNvSpPr>
            <a:spLocks noGrp="1" noChangeArrowheads="1"/>
          </p:cNvSpPr>
          <p:nvPr>
            <p:ph idx="4294967295"/>
          </p:nvPr>
        </p:nvSpPr>
        <p:spPr>
          <a:xfrm>
            <a:off x="457200" y="914400"/>
            <a:ext cx="8229600" cy="4572000"/>
          </a:xfrm>
        </p:spPr>
        <p:txBody>
          <a:bodyPr/>
          <a:lstStyle/>
          <a:p>
            <a:pPr eaLnBrk="1" hangingPunct="1"/>
            <a:r>
              <a:rPr lang="en-US" altLang="en-US" dirty="0"/>
              <a:t>Released in 1996 as a Unix password cracker, and is currently available for many flavors of Unix, macOS, Windows, DOS, BeOS, and OpenVMS</a:t>
            </a:r>
          </a:p>
          <a:p>
            <a:pPr eaLnBrk="1" hangingPunct="1"/>
            <a:r>
              <a:rPr lang="en-US" altLang="en-US" dirty="0"/>
              <a:t>It has three attack modes:</a:t>
            </a:r>
          </a:p>
          <a:p>
            <a:pPr lvl="1" eaLnBrk="1" hangingPunct="1"/>
            <a:r>
              <a:rPr lang="en-US" altLang="en-US" dirty="0"/>
              <a:t>Wordlist</a:t>
            </a:r>
          </a:p>
          <a:p>
            <a:pPr lvl="1" eaLnBrk="1" hangingPunct="1"/>
            <a:r>
              <a:rPr lang="en-US" altLang="en-US" dirty="0"/>
              <a:t>Single-crack</a:t>
            </a:r>
          </a:p>
          <a:p>
            <a:pPr lvl="1" eaLnBrk="1" hangingPunct="1"/>
            <a:r>
              <a:rPr lang="en-US" altLang="en-US" dirty="0"/>
              <a:t>Incremental (Brute-force)</a:t>
            </a:r>
          </a:p>
          <a:p>
            <a:pPr eaLnBrk="1" hangingPunct="1"/>
            <a:r>
              <a:rPr lang="en-US" altLang="en-US" dirty="0"/>
              <a:t>Has a Pro version for Linux &amp; macOS</a:t>
            </a:r>
          </a:p>
          <a:p>
            <a:pPr eaLnBrk="1" hangingPunct="1"/>
            <a:endParaRPr lang="en-US" altLang="en-US" dirty="0"/>
          </a:p>
        </p:txBody>
      </p:sp>
      <p:sp>
        <p:nvSpPr>
          <p:cNvPr id="135172" name="Slide Number Placeholder 4">
            <a:extLst>
              <a:ext uri="{FF2B5EF4-FFF2-40B4-BE49-F238E27FC236}">
                <a16:creationId xmlns:a16="http://schemas.microsoft.com/office/drawing/2014/main" id="{2AF9906D-3589-5C6C-DFCB-5EB80365A901}"/>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A29A8537-4347-4019-840F-64B4A4D8F68D}" type="slidenum">
              <a:rPr lang="en-US" altLang="en-US" sz="2000">
                <a:solidFill>
                  <a:srgbClr val="222222"/>
                </a:solidFill>
                <a:latin typeface="Arial" panose="020B0604020202020204" pitchFamily="34" charset="0"/>
              </a:rPr>
              <a:pPr eaLnBrk="1" hangingPunct="1"/>
              <a:t>52</a:t>
            </a:fld>
            <a:endParaRPr lang="en-US" altLang="en-US" sz="2000">
              <a:solidFill>
                <a:srgbClr val="222222"/>
              </a:solidFill>
              <a:latin typeface="Arial" panose="020B0604020202020204" pitchFamily="34" charset="0"/>
            </a:endParaRPr>
          </a:p>
        </p:txBody>
      </p:sp>
      <p:pic>
        <p:nvPicPr>
          <p:cNvPr id="4098" name="Picture 2">
            <a:extLst>
              <a:ext uri="{FF2B5EF4-FFF2-40B4-BE49-F238E27FC236}">
                <a16:creationId xmlns:a16="http://schemas.microsoft.com/office/drawing/2014/main" id="{909EE33E-4DCC-FE45-D5FA-CBA464ACD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187" y="3786620"/>
            <a:ext cx="3095625"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245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D643B9AE-D7EC-F7F0-C3E0-0A39509D0C5E}"/>
              </a:ext>
            </a:extLst>
          </p:cNvPr>
          <p:cNvSpPr>
            <a:spLocks noGrp="1" noChangeArrowheads="1"/>
          </p:cNvSpPr>
          <p:nvPr>
            <p:ph type="title"/>
          </p:nvPr>
        </p:nvSpPr>
        <p:spPr>
          <a:xfrm>
            <a:off x="400050" y="228749"/>
            <a:ext cx="1286571" cy="461665"/>
          </a:xfrm>
        </p:spPr>
        <p:txBody>
          <a:bodyPr/>
          <a:lstStyle/>
          <a:p>
            <a:pPr eaLnBrk="1" hangingPunct="1"/>
            <a:r>
              <a:rPr lang="en-US" altLang="en-US" dirty="0" err="1"/>
              <a:t>Wfuzz</a:t>
            </a:r>
            <a:endParaRPr lang="en-US" altLang="en-US" dirty="0"/>
          </a:p>
        </p:txBody>
      </p:sp>
      <p:sp>
        <p:nvSpPr>
          <p:cNvPr id="137219" name="Rectangle 3">
            <a:extLst>
              <a:ext uri="{FF2B5EF4-FFF2-40B4-BE49-F238E27FC236}">
                <a16:creationId xmlns:a16="http://schemas.microsoft.com/office/drawing/2014/main" id="{A25C8CA7-B53C-EF31-8133-E81D1014915F}"/>
              </a:ext>
            </a:extLst>
          </p:cNvPr>
          <p:cNvSpPr>
            <a:spLocks noGrp="1" noChangeArrowheads="1"/>
          </p:cNvSpPr>
          <p:nvPr>
            <p:ph idx="4294967295"/>
          </p:nvPr>
        </p:nvSpPr>
        <p:spPr>
          <a:xfrm>
            <a:off x="384175" y="990599"/>
            <a:ext cx="8229600" cy="3660775"/>
          </a:xfrm>
        </p:spPr>
        <p:txBody>
          <a:bodyPr/>
          <a:lstStyle/>
          <a:p>
            <a:pPr eaLnBrk="1" hangingPunct="1"/>
            <a:r>
              <a:rPr lang="en-US" altLang="en-US" dirty="0"/>
              <a:t>A tool designed for </a:t>
            </a:r>
            <a:r>
              <a:rPr lang="en-US" altLang="en-US" dirty="0" err="1"/>
              <a:t>bruteforcing</a:t>
            </a:r>
            <a:r>
              <a:rPr lang="en-US" altLang="en-US" dirty="0"/>
              <a:t> Web Applications, it can be used for finding resources not linked directories, servlets, scripts, </a:t>
            </a:r>
            <a:r>
              <a:rPr lang="en-US" altLang="en-US" dirty="0" err="1"/>
              <a:t>etc</a:t>
            </a:r>
            <a:r>
              <a:rPr lang="en-US" altLang="en-US" dirty="0"/>
              <a:t>, </a:t>
            </a:r>
            <a:r>
              <a:rPr lang="en-US" altLang="en-US" dirty="0" err="1"/>
              <a:t>bruteforce</a:t>
            </a:r>
            <a:r>
              <a:rPr lang="en-US" altLang="en-US" dirty="0"/>
              <a:t> GET and POST parameters for checking different kind of injections (SQL, XSS, </a:t>
            </a:r>
            <a:r>
              <a:rPr lang="en-US" altLang="en-US" dirty="0" err="1"/>
              <a:t>LDAP,etc</a:t>
            </a:r>
            <a:r>
              <a:rPr lang="en-US" altLang="en-US" dirty="0"/>
              <a:t>), </a:t>
            </a:r>
            <a:r>
              <a:rPr lang="en-US" altLang="en-US" dirty="0" err="1"/>
              <a:t>bruteforce</a:t>
            </a:r>
            <a:r>
              <a:rPr lang="en-US" altLang="en-US" dirty="0"/>
              <a:t> Forms parameters (User/Password), Fuzzing, etc.</a:t>
            </a:r>
          </a:p>
          <a:p>
            <a:pPr eaLnBrk="1" hangingPunct="1"/>
            <a:r>
              <a:rPr lang="en-US" altLang="en-US" dirty="0"/>
              <a:t>Can perform various functions such as:</a:t>
            </a:r>
          </a:p>
          <a:p>
            <a:pPr lvl="1" eaLnBrk="1" hangingPunct="1"/>
            <a:r>
              <a:rPr lang="en-US" altLang="en-US" dirty="0"/>
              <a:t>Manipulate form-encoded data like in an HTML form, this is ideal for injection attacks</a:t>
            </a:r>
          </a:p>
          <a:p>
            <a:pPr lvl="1" eaLnBrk="1" hangingPunct="1"/>
            <a:r>
              <a:rPr lang="en-US" altLang="en-US" dirty="0"/>
              <a:t>Sending pre-built cookies to a server</a:t>
            </a:r>
          </a:p>
          <a:p>
            <a:pPr lvl="1" eaLnBrk="1" hangingPunct="1"/>
            <a:r>
              <a:rPr lang="en-US" altLang="en-US" dirty="0"/>
              <a:t>Brute forcing common credentials</a:t>
            </a:r>
          </a:p>
          <a:p>
            <a:pPr eaLnBrk="1" hangingPunct="1"/>
            <a:endParaRPr lang="en-US" altLang="en-US" dirty="0"/>
          </a:p>
          <a:p>
            <a:pPr eaLnBrk="1" hangingPunct="1"/>
            <a:endParaRPr lang="en-US" altLang="en-US" dirty="0"/>
          </a:p>
          <a:p>
            <a:pPr eaLnBrk="1" hangingPunct="1"/>
            <a:endParaRPr lang="en-US" altLang="en-US" dirty="0"/>
          </a:p>
        </p:txBody>
      </p:sp>
      <p:sp>
        <p:nvSpPr>
          <p:cNvPr id="137220" name="Slide Number Placeholder 4">
            <a:extLst>
              <a:ext uri="{FF2B5EF4-FFF2-40B4-BE49-F238E27FC236}">
                <a16:creationId xmlns:a16="http://schemas.microsoft.com/office/drawing/2014/main" id="{4FB51835-4D00-828B-549D-6126E4A82467}"/>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6970EAFC-D6C8-4E62-BE07-E0EFBF05157A}" type="slidenum">
              <a:rPr lang="en-US" altLang="en-US" sz="2000">
                <a:solidFill>
                  <a:srgbClr val="222222"/>
                </a:solidFill>
                <a:latin typeface="Arial" panose="020B0604020202020204" pitchFamily="34" charset="0"/>
              </a:rPr>
              <a:pPr eaLnBrk="1" hangingPunct="1"/>
              <a:t>53</a:t>
            </a:fld>
            <a:endParaRPr lang="en-US" altLang="en-US" sz="2000">
              <a:solidFill>
                <a:srgbClr val="222222"/>
              </a:solidFill>
              <a:latin typeface="Arial" panose="020B0604020202020204" pitchFamily="34" charset="0"/>
            </a:endParaRPr>
          </a:p>
        </p:txBody>
      </p:sp>
      <p:pic>
        <p:nvPicPr>
          <p:cNvPr id="5124" name="Picture 4">
            <a:extLst>
              <a:ext uri="{FF2B5EF4-FFF2-40B4-BE49-F238E27FC236}">
                <a16:creationId xmlns:a16="http://schemas.microsoft.com/office/drawing/2014/main" id="{1FE86351-2EF1-9F52-3209-55C76EC10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5" y="4651375"/>
            <a:ext cx="4972050" cy="1933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425C0852-16AC-C943-B069-FEFDE4D17CE5}"/>
              </a:ext>
            </a:extLst>
          </p:cNvPr>
          <p:cNvSpPr>
            <a:spLocks noGrp="1" noChangeArrowheads="1"/>
          </p:cNvSpPr>
          <p:nvPr>
            <p:ph type="title"/>
          </p:nvPr>
        </p:nvSpPr>
        <p:spPr>
          <a:xfrm>
            <a:off x="403225" y="228749"/>
            <a:ext cx="1967846" cy="461665"/>
          </a:xfrm>
        </p:spPr>
        <p:txBody>
          <a:bodyPr/>
          <a:lstStyle/>
          <a:p>
            <a:pPr eaLnBrk="1" hangingPunct="1"/>
            <a:r>
              <a:rPr lang="en-US" altLang="en-US" dirty="0" err="1"/>
              <a:t>OphCrack</a:t>
            </a:r>
            <a:endParaRPr lang="en-US" altLang="en-US" dirty="0"/>
          </a:p>
        </p:txBody>
      </p:sp>
      <p:sp>
        <p:nvSpPr>
          <p:cNvPr id="139267" name="Rectangle 3">
            <a:extLst>
              <a:ext uri="{FF2B5EF4-FFF2-40B4-BE49-F238E27FC236}">
                <a16:creationId xmlns:a16="http://schemas.microsoft.com/office/drawing/2014/main" id="{6A4E6595-0C3A-E1BE-7918-60D4B186612C}"/>
              </a:ext>
            </a:extLst>
          </p:cNvPr>
          <p:cNvSpPr>
            <a:spLocks noGrp="1" noChangeArrowheads="1"/>
          </p:cNvSpPr>
          <p:nvPr>
            <p:ph idx="4294967295"/>
          </p:nvPr>
        </p:nvSpPr>
        <p:spPr>
          <a:xfrm>
            <a:off x="457200" y="914400"/>
            <a:ext cx="8229600" cy="2514600"/>
          </a:xfrm>
        </p:spPr>
        <p:txBody>
          <a:bodyPr/>
          <a:lstStyle/>
          <a:p>
            <a:pPr eaLnBrk="1" hangingPunct="1"/>
            <a:r>
              <a:rPr lang="en-US" altLang="en-US" dirty="0"/>
              <a:t>Free Windows password cracker based on rainbow tables. It is a very efficient implementation of rainbow tables done by the inventors of the method. It comes with a Graphical User Interface and runs on multiple platforms.</a:t>
            </a:r>
          </a:p>
          <a:p>
            <a:pPr eaLnBrk="1" hangingPunct="1"/>
            <a:r>
              <a:rPr lang="en-US" altLang="en-US" dirty="0"/>
              <a:t>A selection of Rainbow tables is available on their homepage</a:t>
            </a:r>
          </a:p>
          <a:p>
            <a:pPr eaLnBrk="1" hangingPunct="1"/>
            <a:r>
              <a:rPr lang="en-US" altLang="en-US" dirty="0"/>
              <a:t>Can be either installed or run on a </a:t>
            </a:r>
            <a:r>
              <a:rPr lang="en-US" altLang="en-US" dirty="0" err="1"/>
              <a:t>LiveCD</a:t>
            </a:r>
            <a:endParaRPr lang="en-US" altLang="en-US" dirty="0"/>
          </a:p>
        </p:txBody>
      </p:sp>
      <p:sp>
        <p:nvSpPr>
          <p:cNvPr id="139268" name="Slide Number Placeholder 4">
            <a:extLst>
              <a:ext uri="{FF2B5EF4-FFF2-40B4-BE49-F238E27FC236}">
                <a16:creationId xmlns:a16="http://schemas.microsoft.com/office/drawing/2014/main" id="{3FDAD050-45EC-AC8F-05DB-DE42B54DFE17}"/>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40448B58-88AD-483D-A9FE-98B452E3724D}" type="slidenum">
              <a:rPr lang="en-US" altLang="en-US" sz="2000">
                <a:solidFill>
                  <a:srgbClr val="222222"/>
                </a:solidFill>
                <a:latin typeface="Arial" panose="020B0604020202020204" pitchFamily="34" charset="0"/>
              </a:rPr>
              <a:pPr eaLnBrk="1" hangingPunct="1"/>
              <a:t>54</a:t>
            </a:fld>
            <a:endParaRPr lang="en-US" altLang="en-US" sz="200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8D3C04EF-CF3D-3E2E-5119-572A554205A9}"/>
              </a:ext>
            </a:extLst>
          </p:cNvPr>
          <p:cNvPicPr>
            <a:picLocks noChangeAspect="1"/>
          </p:cNvPicPr>
          <p:nvPr/>
        </p:nvPicPr>
        <p:blipFill>
          <a:blip r:embed="rId3"/>
          <a:stretch>
            <a:fillRect/>
          </a:stretch>
        </p:blipFill>
        <p:spPr>
          <a:xfrm>
            <a:off x="3500437" y="3431309"/>
            <a:ext cx="2143125" cy="21431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39F44-E306-BF9B-DB66-AFD00E58F554}"/>
            </a:ext>
          </a:extLst>
        </p:cNvPr>
        <p:cNvGrpSpPr/>
        <p:nvPr/>
      </p:nvGrpSpPr>
      <p:grpSpPr>
        <a:xfrm>
          <a:off x="0" y="0"/>
          <a:ext cx="0" cy="0"/>
          <a:chOff x="0" y="0"/>
          <a:chExt cx="0" cy="0"/>
        </a:xfrm>
      </p:grpSpPr>
      <p:sp>
        <p:nvSpPr>
          <p:cNvPr id="139266" name="Rectangle 2">
            <a:extLst>
              <a:ext uri="{FF2B5EF4-FFF2-40B4-BE49-F238E27FC236}">
                <a16:creationId xmlns:a16="http://schemas.microsoft.com/office/drawing/2014/main" id="{EF7168DA-441A-DE0A-57A1-0C8EBE4F9E6F}"/>
              </a:ext>
            </a:extLst>
          </p:cNvPr>
          <p:cNvSpPr>
            <a:spLocks noGrp="1" noChangeArrowheads="1"/>
          </p:cNvSpPr>
          <p:nvPr>
            <p:ph type="title"/>
          </p:nvPr>
        </p:nvSpPr>
        <p:spPr>
          <a:xfrm>
            <a:off x="403225" y="228749"/>
            <a:ext cx="2243563" cy="461665"/>
          </a:xfrm>
        </p:spPr>
        <p:txBody>
          <a:bodyPr/>
          <a:lstStyle/>
          <a:p>
            <a:pPr eaLnBrk="1" hangingPunct="1"/>
            <a:r>
              <a:rPr lang="en-US" altLang="en-US" dirty="0"/>
              <a:t>L0phtcrack</a:t>
            </a:r>
          </a:p>
        </p:txBody>
      </p:sp>
      <p:sp>
        <p:nvSpPr>
          <p:cNvPr id="139267" name="Rectangle 3">
            <a:extLst>
              <a:ext uri="{FF2B5EF4-FFF2-40B4-BE49-F238E27FC236}">
                <a16:creationId xmlns:a16="http://schemas.microsoft.com/office/drawing/2014/main" id="{D971DB27-65B5-F40A-3F5D-4EEA84AFD66B}"/>
              </a:ext>
            </a:extLst>
          </p:cNvPr>
          <p:cNvSpPr>
            <a:spLocks noGrp="1" noChangeArrowheads="1"/>
          </p:cNvSpPr>
          <p:nvPr>
            <p:ph idx="4294967295"/>
          </p:nvPr>
        </p:nvSpPr>
        <p:spPr>
          <a:xfrm>
            <a:off x="457200" y="914400"/>
            <a:ext cx="8229600" cy="3429000"/>
          </a:xfrm>
        </p:spPr>
        <p:txBody>
          <a:bodyPr/>
          <a:lstStyle/>
          <a:p>
            <a:pPr eaLnBrk="1" hangingPunct="1"/>
            <a:r>
              <a:rPr lang="en-US" altLang="en-US" dirty="0"/>
              <a:t>An alternative to </a:t>
            </a:r>
            <a:r>
              <a:rPr lang="en-US" altLang="en-US" dirty="0" err="1"/>
              <a:t>OphCrack</a:t>
            </a:r>
            <a:r>
              <a:rPr lang="en-US" altLang="en-US" dirty="0"/>
              <a:t>. It attempts to crack Windows passwords from hashes. For cracking passwords, it uses Windows workstations, network servers, primary domain controllers and Active Directory. It also uses dictionary and brute-force attacks for generating and guessing passwords. It was acquired by Symantec and discontinued in 2006. Later, L0pht developers again reacquired it and launched L0phtCrack in 2009.</a:t>
            </a:r>
          </a:p>
        </p:txBody>
      </p:sp>
      <p:sp>
        <p:nvSpPr>
          <p:cNvPr id="139268" name="Slide Number Placeholder 4">
            <a:extLst>
              <a:ext uri="{FF2B5EF4-FFF2-40B4-BE49-F238E27FC236}">
                <a16:creationId xmlns:a16="http://schemas.microsoft.com/office/drawing/2014/main" id="{9F65C9FA-C844-9462-2663-4E155D87B475}"/>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40448B58-88AD-483D-A9FE-98B452E3724D}" type="slidenum">
              <a:rPr lang="en-US" altLang="en-US" sz="2000">
                <a:solidFill>
                  <a:srgbClr val="222222"/>
                </a:solidFill>
                <a:latin typeface="Arial" panose="020B0604020202020204" pitchFamily="34" charset="0"/>
              </a:rPr>
              <a:pPr eaLnBrk="1" hangingPunct="1"/>
              <a:t>55</a:t>
            </a:fld>
            <a:endParaRPr lang="en-US" altLang="en-US" sz="2000">
              <a:solidFill>
                <a:srgbClr val="222222"/>
              </a:solidFill>
              <a:latin typeface="Arial" panose="020B0604020202020204" pitchFamily="34" charset="0"/>
            </a:endParaRPr>
          </a:p>
        </p:txBody>
      </p:sp>
      <p:pic>
        <p:nvPicPr>
          <p:cNvPr id="4" name="Picture 3">
            <a:extLst>
              <a:ext uri="{FF2B5EF4-FFF2-40B4-BE49-F238E27FC236}">
                <a16:creationId xmlns:a16="http://schemas.microsoft.com/office/drawing/2014/main" id="{18DA46B3-13DB-B06C-D156-4C3661955AA1}"/>
              </a:ext>
            </a:extLst>
          </p:cNvPr>
          <p:cNvPicPr>
            <a:picLocks noChangeAspect="1"/>
          </p:cNvPicPr>
          <p:nvPr/>
        </p:nvPicPr>
        <p:blipFill>
          <a:blip r:embed="rId3"/>
          <a:stretch>
            <a:fillRect/>
          </a:stretch>
        </p:blipFill>
        <p:spPr>
          <a:xfrm>
            <a:off x="1371600" y="4564856"/>
            <a:ext cx="5719270" cy="1843087"/>
          </a:xfrm>
          <a:prstGeom prst="rect">
            <a:avLst/>
          </a:prstGeom>
        </p:spPr>
      </p:pic>
    </p:spTree>
    <p:extLst>
      <p:ext uri="{BB962C8B-B14F-4D97-AF65-F5344CB8AC3E}">
        <p14:creationId xmlns:p14="http://schemas.microsoft.com/office/powerpoint/2010/main" val="1432325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0A0C1B91-3D2E-C1EB-1F3E-B6825995C1B1}"/>
              </a:ext>
            </a:extLst>
          </p:cNvPr>
          <p:cNvSpPr>
            <a:spLocks noGrp="1" noChangeArrowheads="1"/>
          </p:cNvSpPr>
          <p:nvPr>
            <p:ph type="title"/>
          </p:nvPr>
        </p:nvSpPr>
        <p:spPr>
          <a:xfrm>
            <a:off x="390525" y="304800"/>
            <a:ext cx="5392738" cy="461963"/>
          </a:xfrm>
        </p:spPr>
        <p:txBody>
          <a:bodyPr/>
          <a:lstStyle/>
          <a:p>
            <a:pPr eaLnBrk="1" hangingPunct="1"/>
            <a:r>
              <a:rPr lang="en-US" altLang="en-US"/>
              <a:t>Summary</a:t>
            </a:r>
          </a:p>
        </p:txBody>
      </p:sp>
      <p:sp>
        <p:nvSpPr>
          <p:cNvPr id="141315" name="Rectangle 3">
            <a:extLst>
              <a:ext uri="{FF2B5EF4-FFF2-40B4-BE49-F238E27FC236}">
                <a16:creationId xmlns:a16="http://schemas.microsoft.com/office/drawing/2014/main" id="{76DB07B8-27D6-56A0-1858-1B19F0E80110}"/>
              </a:ext>
            </a:extLst>
          </p:cNvPr>
          <p:cNvSpPr>
            <a:spLocks noGrp="1" noChangeArrowheads="1"/>
          </p:cNvSpPr>
          <p:nvPr>
            <p:ph idx="4294967295"/>
          </p:nvPr>
        </p:nvSpPr>
        <p:spPr>
          <a:xfrm>
            <a:off x="390525" y="838200"/>
            <a:ext cx="8382000" cy="4572000"/>
          </a:xfrm>
        </p:spPr>
        <p:txBody>
          <a:bodyPr/>
          <a:lstStyle/>
          <a:p>
            <a:pPr eaLnBrk="1" hangingPunct="1"/>
            <a:r>
              <a:rPr lang="en-US" altLang="en-US"/>
              <a:t>Requiring the use of effective, strong passwords is one of the best ways to secure a network against attackers</a:t>
            </a:r>
          </a:p>
          <a:p>
            <a:pPr eaLnBrk="1" hangingPunct="1"/>
            <a:r>
              <a:rPr lang="en-US" altLang="en-US"/>
              <a:t>Basic types of cryptography include transposition and substitution ciphers</a:t>
            </a:r>
          </a:p>
          <a:p>
            <a:pPr eaLnBrk="1" hangingPunct="1"/>
            <a:r>
              <a:rPr lang="en-US" altLang="en-US"/>
              <a:t>Encryption can be performed using either symmetric key algorithms or asymmetric key algorithms</a:t>
            </a:r>
          </a:p>
          <a:p>
            <a:pPr eaLnBrk="1" hangingPunct="1"/>
            <a:r>
              <a:rPr lang="en-US" altLang="en-US"/>
              <a:t>Popular symmetric key ciphers include DES, 3DES, AES (Rijndael), IDEA, Skipjack, and RC4</a:t>
            </a:r>
          </a:p>
        </p:txBody>
      </p:sp>
      <p:sp>
        <p:nvSpPr>
          <p:cNvPr id="141316" name="Slide Number Placeholder 4">
            <a:extLst>
              <a:ext uri="{FF2B5EF4-FFF2-40B4-BE49-F238E27FC236}">
                <a16:creationId xmlns:a16="http://schemas.microsoft.com/office/drawing/2014/main" id="{E68D9002-54DC-A146-29DB-913E5238EDE8}"/>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5FAA0F10-0D00-45A4-97CD-E5ED06D3927F}" type="slidenum">
              <a:rPr lang="en-US" altLang="en-US" sz="2000">
                <a:solidFill>
                  <a:srgbClr val="222222"/>
                </a:solidFill>
                <a:latin typeface="Arial" panose="020B0604020202020204" pitchFamily="34" charset="0"/>
              </a:rPr>
              <a:pPr eaLnBrk="1" hangingPunct="1"/>
              <a:t>56</a:t>
            </a:fld>
            <a:endParaRPr lang="en-US" altLang="en-US" sz="2000">
              <a:solidFill>
                <a:srgbClr val="222222"/>
              </a:solidFill>
              <a:latin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6A87FC88-7B6C-C18C-167C-6215A1EABF27}"/>
              </a:ext>
            </a:extLst>
          </p:cNvPr>
          <p:cNvSpPr>
            <a:spLocks noGrp="1" noChangeArrowheads="1"/>
          </p:cNvSpPr>
          <p:nvPr>
            <p:ph type="title"/>
          </p:nvPr>
        </p:nvSpPr>
        <p:spPr>
          <a:xfrm>
            <a:off x="409575" y="228600"/>
            <a:ext cx="5392738" cy="461963"/>
          </a:xfrm>
        </p:spPr>
        <p:txBody>
          <a:bodyPr/>
          <a:lstStyle/>
          <a:p>
            <a:pPr eaLnBrk="1" hangingPunct="1"/>
            <a:r>
              <a:rPr lang="en-US" altLang="en-US"/>
              <a:t>Summary (continued)</a:t>
            </a:r>
          </a:p>
        </p:txBody>
      </p:sp>
      <p:sp>
        <p:nvSpPr>
          <p:cNvPr id="143363" name="Rectangle 3">
            <a:extLst>
              <a:ext uri="{FF2B5EF4-FFF2-40B4-BE49-F238E27FC236}">
                <a16:creationId xmlns:a16="http://schemas.microsoft.com/office/drawing/2014/main" id="{21782D06-4064-7CC6-FBF0-B12D9CA79C95}"/>
              </a:ext>
            </a:extLst>
          </p:cNvPr>
          <p:cNvSpPr>
            <a:spLocks noGrp="1" noChangeArrowheads="1"/>
          </p:cNvSpPr>
          <p:nvPr>
            <p:ph idx="4294967295"/>
          </p:nvPr>
        </p:nvSpPr>
        <p:spPr>
          <a:xfrm>
            <a:off x="414338" y="990600"/>
            <a:ext cx="8458200" cy="4572000"/>
          </a:xfrm>
        </p:spPr>
        <p:txBody>
          <a:bodyPr/>
          <a:lstStyle/>
          <a:p>
            <a:pPr eaLnBrk="1" hangingPunct="1"/>
            <a:r>
              <a:rPr lang="en-US" altLang="en-US"/>
              <a:t>Popular asymmetric key ciphers include RSA, Diffie-Hellman, DSS, and elliptic curve cryptography</a:t>
            </a:r>
          </a:p>
          <a:p>
            <a:pPr eaLnBrk="1" hangingPunct="1"/>
            <a:r>
              <a:rPr lang="en-US" altLang="en-US"/>
              <a:t>Cryptographic hash functions generate a fixed-size hash value from a message of any length</a:t>
            </a:r>
          </a:p>
          <a:p>
            <a:pPr eaLnBrk="1" hangingPunct="1"/>
            <a:r>
              <a:rPr lang="en-US" altLang="en-US"/>
              <a:t>Effective password security depends on choosing strong passwords</a:t>
            </a:r>
          </a:p>
          <a:p>
            <a:pPr eaLnBrk="1" hangingPunct="1"/>
            <a:r>
              <a:rPr lang="en-US" altLang="en-US"/>
              <a:t>Common attacks on passwords include technical measures and physical techniques</a:t>
            </a:r>
          </a:p>
          <a:p>
            <a:pPr eaLnBrk="1" hangingPunct="1"/>
            <a:r>
              <a:rPr lang="en-US" altLang="en-US"/>
              <a:t>Password-cracking programs are readily available</a:t>
            </a:r>
          </a:p>
        </p:txBody>
      </p:sp>
      <p:sp>
        <p:nvSpPr>
          <p:cNvPr id="143364" name="Slide Number Placeholder 4">
            <a:extLst>
              <a:ext uri="{FF2B5EF4-FFF2-40B4-BE49-F238E27FC236}">
                <a16:creationId xmlns:a16="http://schemas.microsoft.com/office/drawing/2014/main" id="{3182F1DD-34DD-D4EC-6600-EA77C9D5B995}"/>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AC59B33C-DBD4-412F-9EA2-7A3336F05264}" type="slidenum">
              <a:rPr lang="en-US" altLang="en-US" sz="2000">
                <a:solidFill>
                  <a:srgbClr val="222222"/>
                </a:solidFill>
                <a:latin typeface="Arial" panose="020B0604020202020204" pitchFamily="34" charset="0"/>
              </a:rPr>
              <a:pPr eaLnBrk="1" hangingPunct="1"/>
              <a:t>57</a:t>
            </a:fld>
            <a:endParaRPr lang="en-US" altLang="en-US" sz="2000">
              <a:solidFill>
                <a:srgbClr val="222222"/>
              </a:solidFill>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3FAEB-4984-A6F4-8EB5-2CF984F9BF21}"/>
            </a:ext>
          </a:extLst>
        </p:cNvPr>
        <p:cNvGrpSpPr/>
        <p:nvPr/>
      </p:nvGrpSpPr>
      <p:grpSpPr>
        <a:xfrm>
          <a:off x="0" y="0"/>
          <a:ext cx="0" cy="0"/>
          <a:chOff x="0" y="0"/>
          <a:chExt cx="0" cy="0"/>
        </a:xfrm>
      </p:grpSpPr>
      <p:sp>
        <p:nvSpPr>
          <p:cNvPr id="34818" name="Rectangle 2">
            <a:extLst>
              <a:ext uri="{FF2B5EF4-FFF2-40B4-BE49-F238E27FC236}">
                <a16:creationId xmlns:a16="http://schemas.microsoft.com/office/drawing/2014/main" id="{E41E9C98-541D-0814-80DF-99C13CE135E9}"/>
              </a:ext>
            </a:extLst>
          </p:cNvPr>
          <p:cNvSpPr>
            <a:spLocks noGrp="1" noChangeArrowheads="1"/>
          </p:cNvSpPr>
          <p:nvPr>
            <p:ph type="title"/>
          </p:nvPr>
        </p:nvSpPr>
        <p:spPr>
          <a:xfrm>
            <a:off x="495300" y="147638"/>
            <a:ext cx="6819900" cy="461962"/>
          </a:xfrm>
        </p:spPr>
        <p:txBody>
          <a:bodyPr/>
          <a:lstStyle/>
          <a:p>
            <a:pPr eaLnBrk="1" hangingPunct="1"/>
            <a:r>
              <a:rPr lang="en-US" altLang="en-US"/>
              <a:t>Encryption and Password Cracking</a:t>
            </a:r>
          </a:p>
        </p:txBody>
      </p:sp>
      <p:sp>
        <p:nvSpPr>
          <p:cNvPr id="34820" name="Slide Number Placeholder 4">
            <a:extLst>
              <a:ext uri="{FF2B5EF4-FFF2-40B4-BE49-F238E27FC236}">
                <a16:creationId xmlns:a16="http://schemas.microsoft.com/office/drawing/2014/main" id="{424E4EB8-F02F-52F0-7BE9-23514A841EA5}"/>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720868ED-17D3-4E6C-8049-683276D8FD28}" type="slidenum">
              <a:rPr lang="en-US" altLang="en-US" sz="2000">
                <a:solidFill>
                  <a:srgbClr val="222222"/>
                </a:solidFill>
                <a:latin typeface="Arial" panose="020B0604020202020204" pitchFamily="34" charset="0"/>
              </a:rPr>
              <a:pPr eaLnBrk="1" hangingPunct="1"/>
              <a:t>6</a:t>
            </a:fld>
            <a:endParaRPr lang="en-US" altLang="en-US" sz="2000">
              <a:solidFill>
                <a:srgbClr val="222222"/>
              </a:solidFill>
              <a:latin typeface="Arial" panose="020B0604020202020204" pitchFamily="34" charset="0"/>
            </a:endParaRPr>
          </a:p>
        </p:txBody>
      </p:sp>
      <p:sp>
        <p:nvSpPr>
          <p:cNvPr id="6" name="TextBox 5">
            <a:extLst>
              <a:ext uri="{FF2B5EF4-FFF2-40B4-BE49-F238E27FC236}">
                <a16:creationId xmlns:a16="http://schemas.microsoft.com/office/drawing/2014/main" id="{82C8B330-721B-863A-2888-7B2D8AFD38AE}"/>
              </a:ext>
            </a:extLst>
          </p:cNvPr>
          <p:cNvSpPr txBox="1"/>
          <p:nvPr/>
        </p:nvSpPr>
        <p:spPr>
          <a:xfrm>
            <a:off x="459317" y="872067"/>
            <a:ext cx="8412216"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latin typeface="Tahoma"/>
                <a:ea typeface="Calibri"/>
                <a:cs typeface="Calibri"/>
              </a:rPr>
              <a:t>Entropy as a measure of password strength</a:t>
            </a:r>
            <a:endParaRPr lang="en-US" sz="2000" b="1" dirty="0">
              <a:solidFill>
                <a:schemeClr val="bg1"/>
              </a:solidFill>
              <a:latin typeface="Tahoma"/>
              <a:ea typeface="Tahoma"/>
              <a:cs typeface="Tahoma"/>
            </a:endParaRPr>
          </a:p>
          <a:p>
            <a:r>
              <a:rPr lang="en-US" sz="2000" dirty="0">
                <a:solidFill>
                  <a:schemeClr val="bg1"/>
                </a:solidFill>
                <a:latin typeface="Tahoma"/>
                <a:ea typeface="Calibri"/>
                <a:cs typeface="Calibri"/>
              </a:rPr>
              <a:t>Password strength is specified by the amount of information entropy, measured in </a:t>
            </a:r>
            <a:r>
              <a:rPr lang="en-US" sz="2000" err="1">
                <a:solidFill>
                  <a:schemeClr val="bg1"/>
                </a:solidFill>
                <a:latin typeface="Tahoma"/>
                <a:ea typeface="Calibri"/>
                <a:cs typeface="Calibri"/>
              </a:rPr>
              <a:t>shannon</a:t>
            </a:r>
            <a:r>
              <a:rPr lang="en-US" sz="2000" dirty="0">
                <a:solidFill>
                  <a:schemeClr val="bg1"/>
                </a:solidFill>
                <a:latin typeface="Tahoma"/>
                <a:ea typeface="Calibri"/>
                <a:cs typeface="Calibri"/>
              </a:rPr>
              <a:t> (</a:t>
            </a:r>
            <a:r>
              <a:rPr lang="en-US" sz="2000" err="1">
                <a:solidFill>
                  <a:schemeClr val="bg1"/>
                </a:solidFill>
                <a:latin typeface="Tahoma"/>
                <a:ea typeface="Calibri"/>
                <a:cs typeface="Calibri"/>
              </a:rPr>
              <a:t>Sh</a:t>
            </a:r>
            <a:r>
              <a:rPr lang="en-US" sz="2000" dirty="0">
                <a:solidFill>
                  <a:schemeClr val="bg1"/>
                </a:solidFill>
                <a:latin typeface="Tahoma"/>
                <a:ea typeface="Calibri"/>
                <a:cs typeface="Calibri"/>
              </a:rPr>
              <a:t>) and is a concept from Information Theory. It can be regarded as the minimum number of bits necessary to hold the information in a password of a given type. A related measure is the base-2 logarithm of the number of guesses needed to find the password with certainty, which is commonly referred to as the "bits of entropy". A password with 44 bits of entropy would be as strong as a string of 44 bits chosen randomly, for example by a fair coin toss. Put another way, a password with 44 bits of entropy would require 2</a:t>
            </a:r>
            <a:r>
              <a:rPr lang="en-US" sz="2000" baseline="30000" dirty="0">
                <a:solidFill>
                  <a:schemeClr val="bg1"/>
                </a:solidFill>
                <a:latin typeface="Tahoma"/>
                <a:ea typeface="Calibri"/>
                <a:cs typeface="Calibri"/>
              </a:rPr>
              <a:t>44</a:t>
            </a:r>
            <a:r>
              <a:rPr lang="en-US" sz="2000" dirty="0">
                <a:solidFill>
                  <a:schemeClr val="bg1"/>
                </a:solidFill>
                <a:latin typeface="Tahoma"/>
                <a:ea typeface="Calibri"/>
                <a:cs typeface="Calibri"/>
              </a:rPr>
              <a:t> (17,592,186,044,416) attempts to exhaust all possibilities during a brute force search.</a:t>
            </a:r>
          </a:p>
          <a:p>
            <a:endParaRPr lang="en-US" sz="2000" dirty="0">
              <a:solidFill>
                <a:schemeClr val="bg1"/>
              </a:solidFill>
              <a:latin typeface="Tahoma"/>
              <a:ea typeface="Calibri"/>
              <a:cs typeface="Calibri"/>
            </a:endParaRPr>
          </a:p>
          <a:p>
            <a:r>
              <a:rPr lang="en-US" sz="2000" dirty="0">
                <a:solidFill>
                  <a:schemeClr val="bg1"/>
                </a:solidFill>
                <a:latin typeface="Tahoma"/>
                <a:ea typeface="Tahoma"/>
                <a:cs typeface="Tahoma"/>
              </a:rPr>
              <a:t>In one analysis of over 3 million eight-character passwords, the letter "e" was used over 1.5 million times, while the letter "f" was used only 250,000 times. A uniform distribution would have had each character being used about 900,000 times. The most common number used is "1", whereas the most common letters are a, e, o, and r.</a:t>
            </a:r>
            <a:endParaRPr lang="en-US" dirty="0">
              <a:solidFill>
                <a:schemeClr val="bg1"/>
              </a:solidFill>
            </a:endParaRPr>
          </a:p>
        </p:txBody>
      </p:sp>
    </p:spTree>
    <p:extLst>
      <p:ext uri="{BB962C8B-B14F-4D97-AF65-F5344CB8AC3E}">
        <p14:creationId xmlns:p14="http://schemas.microsoft.com/office/powerpoint/2010/main" val="829113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E806C7A-D97D-1118-8433-FD98803D55A5}"/>
              </a:ext>
            </a:extLst>
          </p:cNvPr>
          <p:cNvSpPr>
            <a:spLocks noGrp="1" noChangeArrowheads="1"/>
          </p:cNvSpPr>
          <p:nvPr>
            <p:ph type="title"/>
          </p:nvPr>
        </p:nvSpPr>
        <p:spPr>
          <a:xfrm>
            <a:off x="461963" y="165100"/>
            <a:ext cx="5392737" cy="460375"/>
          </a:xfrm>
        </p:spPr>
        <p:txBody>
          <a:bodyPr/>
          <a:lstStyle/>
          <a:p>
            <a:pPr eaLnBrk="1" hangingPunct="1"/>
            <a:r>
              <a:rPr lang="en-US" altLang="en-US"/>
              <a:t>Cryptography</a:t>
            </a:r>
          </a:p>
        </p:txBody>
      </p:sp>
      <p:sp>
        <p:nvSpPr>
          <p:cNvPr id="36867" name="Rectangle 3">
            <a:extLst>
              <a:ext uri="{FF2B5EF4-FFF2-40B4-BE49-F238E27FC236}">
                <a16:creationId xmlns:a16="http://schemas.microsoft.com/office/drawing/2014/main" id="{4E44A4E2-20BA-9C48-3371-EA8E05BE8815}"/>
              </a:ext>
            </a:extLst>
          </p:cNvPr>
          <p:cNvSpPr>
            <a:spLocks noGrp="1" noChangeArrowheads="1"/>
          </p:cNvSpPr>
          <p:nvPr>
            <p:ph idx="4294967295"/>
          </p:nvPr>
        </p:nvSpPr>
        <p:spPr>
          <a:xfrm>
            <a:off x="533400" y="914400"/>
            <a:ext cx="8229600" cy="1981200"/>
          </a:xfrm>
        </p:spPr>
        <p:txBody>
          <a:bodyPr/>
          <a:lstStyle/>
          <a:p>
            <a:pPr eaLnBrk="1" hangingPunct="1"/>
            <a:r>
              <a:rPr lang="en-US" altLang="en-US" b="1"/>
              <a:t>Cryptography</a:t>
            </a:r>
          </a:p>
          <a:p>
            <a:pPr lvl="1" eaLnBrk="1" hangingPunct="1"/>
            <a:r>
              <a:rPr lang="en-US" altLang="en-US" b="1"/>
              <a:t>Encryption</a:t>
            </a:r>
            <a:r>
              <a:rPr lang="en-US" altLang="en-US"/>
              <a:t> will transform the plaintext document into a ciphertext</a:t>
            </a:r>
          </a:p>
          <a:p>
            <a:pPr lvl="1" eaLnBrk="1" hangingPunct="1"/>
            <a:r>
              <a:rPr lang="en-US" altLang="en-US" b="1"/>
              <a:t>Decryption</a:t>
            </a:r>
            <a:r>
              <a:rPr lang="en-US" altLang="en-US"/>
              <a:t> will reverse it, transforming the ciphertext back into plaintext</a:t>
            </a:r>
          </a:p>
          <a:p>
            <a:pPr eaLnBrk="1" hangingPunct="1"/>
            <a:endParaRPr lang="en-US" altLang="en-US" b="1"/>
          </a:p>
          <a:p>
            <a:pPr eaLnBrk="1" hangingPunct="1"/>
            <a:endParaRPr lang="en-US" altLang="en-US" b="1"/>
          </a:p>
        </p:txBody>
      </p:sp>
      <p:sp>
        <p:nvSpPr>
          <p:cNvPr id="36868" name="Slide Number Placeholder 4">
            <a:extLst>
              <a:ext uri="{FF2B5EF4-FFF2-40B4-BE49-F238E27FC236}">
                <a16:creationId xmlns:a16="http://schemas.microsoft.com/office/drawing/2014/main" id="{EB4DCD54-8E25-FD41-C75A-0C0B56B1A848}"/>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55D9C974-1FE7-4961-9EF8-4B43233A13AA}" type="slidenum">
              <a:rPr lang="en-US" altLang="en-US" sz="2000">
                <a:solidFill>
                  <a:srgbClr val="222222"/>
                </a:solidFill>
                <a:latin typeface="Arial" panose="020B0604020202020204" pitchFamily="34" charset="0"/>
              </a:rPr>
              <a:pPr eaLnBrk="1" hangingPunct="1"/>
              <a:t>7</a:t>
            </a:fld>
            <a:endParaRPr lang="en-US" altLang="en-US" sz="2000">
              <a:solidFill>
                <a:srgbClr val="222222"/>
              </a:solidFill>
              <a:latin typeface="Arial" panose="020B0604020202020204" pitchFamily="34" charset="0"/>
            </a:endParaRPr>
          </a:p>
        </p:txBody>
      </p:sp>
      <p:pic>
        <p:nvPicPr>
          <p:cNvPr id="36869" name="Picture 6">
            <a:extLst>
              <a:ext uri="{FF2B5EF4-FFF2-40B4-BE49-F238E27FC236}">
                <a16:creationId xmlns:a16="http://schemas.microsoft.com/office/drawing/2014/main" id="{7D76FBF2-61FD-AB94-C6D6-7D5D914A1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146425"/>
            <a:ext cx="637063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7F584216-3C08-BF44-1B68-08EFF74BF0B2}"/>
              </a:ext>
            </a:extLst>
          </p:cNvPr>
          <p:cNvSpPr>
            <a:spLocks noGrp="1" noChangeArrowheads="1"/>
          </p:cNvSpPr>
          <p:nvPr>
            <p:ph type="title"/>
          </p:nvPr>
        </p:nvSpPr>
        <p:spPr>
          <a:xfrm>
            <a:off x="461963" y="165100"/>
            <a:ext cx="5392737" cy="460375"/>
          </a:xfrm>
        </p:spPr>
        <p:txBody>
          <a:bodyPr/>
          <a:lstStyle/>
          <a:p>
            <a:pPr eaLnBrk="1" hangingPunct="1"/>
            <a:r>
              <a:rPr lang="en-US" altLang="en-US"/>
              <a:t>Cryptography</a:t>
            </a:r>
          </a:p>
        </p:txBody>
      </p:sp>
      <p:sp>
        <p:nvSpPr>
          <p:cNvPr id="38915" name="Rectangle 3">
            <a:extLst>
              <a:ext uri="{FF2B5EF4-FFF2-40B4-BE49-F238E27FC236}">
                <a16:creationId xmlns:a16="http://schemas.microsoft.com/office/drawing/2014/main" id="{A85ECF0D-8036-BA1A-FA3B-B1100D99F4A9}"/>
              </a:ext>
            </a:extLst>
          </p:cNvPr>
          <p:cNvSpPr>
            <a:spLocks noGrp="1" noChangeArrowheads="1"/>
          </p:cNvSpPr>
          <p:nvPr>
            <p:ph idx="4294967295"/>
          </p:nvPr>
        </p:nvSpPr>
        <p:spPr>
          <a:xfrm>
            <a:off x="485775" y="800100"/>
            <a:ext cx="8229600" cy="5829300"/>
          </a:xfrm>
        </p:spPr>
        <p:txBody>
          <a:bodyPr/>
          <a:lstStyle/>
          <a:p>
            <a:pPr eaLnBrk="1" hangingPunct="1"/>
            <a:r>
              <a:rPr lang="en-US" altLang="en-US"/>
              <a:t>Ciphers</a:t>
            </a:r>
          </a:p>
          <a:p>
            <a:pPr lvl="1" eaLnBrk="1" hangingPunct="1"/>
            <a:r>
              <a:rPr lang="en-US" altLang="en-US"/>
              <a:t>Substitution Cipher</a:t>
            </a:r>
          </a:p>
          <a:p>
            <a:pPr lvl="2" eaLnBrk="1" hangingPunct="1"/>
            <a:r>
              <a:rPr lang="en-US" altLang="en-US"/>
              <a:t>A method of encrypting in which units of plaintext are replaced with the ciphertext, in a defined manner, with the help of a key; the "units" may be single letters (the most common), pairs of letters, triplets of letters, mixtures of the above, and so forth. The receiver deciphers the text by performing the inverse substitution process to extract the original message.</a:t>
            </a:r>
          </a:p>
          <a:p>
            <a:pPr eaLnBrk="1" hangingPunct="1"/>
            <a:endParaRPr lang="en-US" altLang="en-US" sz="1000" b="1"/>
          </a:p>
          <a:p>
            <a:pPr lvl="1" eaLnBrk="1" hangingPunct="1"/>
            <a:r>
              <a:rPr lang="en-US" altLang="en-US"/>
              <a:t>Transposition Cipher</a:t>
            </a:r>
          </a:p>
          <a:p>
            <a:pPr lvl="2" eaLnBrk="1" hangingPunct="1"/>
            <a:r>
              <a:rPr lang="en-US" altLang="en-US"/>
              <a:t>A method of encryption which scrambles the positions of characters (transposition) without changing the characters themselves.</a:t>
            </a:r>
          </a:p>
          <a:p>
            <a:pPr lvl="2" eaLnBrk="1" hangingPunct="1"/>
            <a:endParaRPr lang="en-US" altLang="en-US" sz="1000"/>
          </a:p>
          <a:p>
            <a:pPr eaLnBrk="1" hangingPunct="1"/>
            <a:r>
              <a:rPr lang="en-US" altLang="en-US"/>
              <a:t>They differ from substitution ciphers, which do not change the position of units of plaintext but instead change the units themselves. Despite the difference between transposition and substitution operations, they are often combined, such as with AES.</a:t>
            </a:r>
          </a:p>
          <a:p>
            <a:pPr eaLnBrk="1" hangingPunct="1"/>
            <a:endParaRPr lang="en-US" altLang="en-US" sz="1000"/>
          </a:p>
          <a:p>
            <a:pPr eaLnBrk="1" hangingPunct="1"/>
            <a:r>
              <a:rPr lang="en-US" altLang="en-US" sz="1000"/>
              <a:t>https://en.wikipedia.org/wiki/Cipher</a:t>
            </a:r>
          </a:p>
        </p:txBody>
      </p:sp>
      <p:sp>
        <p:nvSpPr>
          <p:cNvPr id="38916" name="Slide Number Placeholder 4">
            <a:extLst>
              <a:ext uri="{FF2B5EF4-FFF2-40B4-BE49-F238E27FC236}">
                <a16:creationId xmlns:a16="http://schemas.microsoft.com/office/drawing/2014/main" id="{4A3E7E3E-74CA-0BB8-680A-9C13E293C9FB}"/>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967F5D79-0759-4A13-ABCD-335E9EE63D51}" type="slidenum">
              <a:rPr lang="en-US" altLang="en-US" sz="2000">
                <a:solidFill>
                  <a:srgbClr val="222222"/>
                </a:solidFill>
                <a:latin typeface="Arial" panose="020B0604020202020204" pitchFamily="34" charset="0"/>
              </a:rPr>
              <a:pPr eaLnBrk="1" hangingPunct="1"/>
              <a:t>8</a:t>
            </a:fld>
            <a:endParaRPr lang="en-US" altLang="en-US" sz="2000">
              <a:solidFill>
                <a:srgbClr val="222222"/>
              </a:solidFill>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AF350FC2-5DA4-8DCD-5B18-654955D84283}"/>
              </a:ext>
            </a:extLst>
          </p:cNvPr>
          <p:cNvSpPr>
            <a:spLocks noGrp="1" noChangeArrowheads="1"/>
          </p:cNvSpPr>
          <p:nvPr>
            <p:ph type="title"/>
          </p:nvPr>
        </p:nvSpPr>
        <p:spPr>
          <a:xfrm>
            <a:off x="461963" y="165100"/>
            <a:ext cx="5392737" cy="460375"/>
          </a:xfrm>
        </p:spPr>
        <p:txBody>
          <a:bodyPr/>
          <a:lstStyle/>
          <a:p>
            <a:pPr eaLnBrk="1" hangingPunct="1"/>
            <a:r>
              <a:rPr lang="en-US" altLang="en-US"/>
              <a:t>Cryptography</a:t>
            </a:r>
          </a:p>
        </p:txBody>
      </p:sp>
      <p:sp>
        <p:nvSpPr>
          <p:cNvPr id="40963" name="Slide Number Placeholder 4">
            <a:extLst>
              <a:ext uri="{FF2B5EF4-FFF2-40B4-BE49-F238E27FC236}">
                <a16:creationId xmlns:a16="http://schemas.microsoft.com/office/drawing/2014/main" id="{B37A57A3-9DFF-7DAC-C86F-5F283A41B06E}"/>
              </a:ext>
            </a:extLst>
          </p:cNvPr>
          <p:cNvSpPr>
            <a:spLocks noGrp="1" noChangeArrowheads="1"/>
          </p:cNvSpPr>
          <p:nvPr>
            <p:ph type="sldNum" sz="quarter" idx="4294967295"/>
          </p:nvPr>
        </p:nvSpPr>
        <p:spPr bwMode="auto">
          <a:xfrm>
            <a:off x="0" y="6402388"/>
            <a:ext cx="3905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fld id="{525AD13A-3E20-4DB7-BBEB-6AB52D74A574}" type="slidenum">
              <a:rPr lang="en-US" altLang="en-US" sz="2000">
                <a:solidFill>
                  <a:srgbClr val="222222"/>
                </a:solidFill>
                <a:latin typeface="Arial" panose="020B0604020202020204" pitchFamily="34" charset="0"/>
              </a:rPr>
              <a:pPr eaLnBrk="1" hangingPunct="1"/>
              <a:t>9</a:t>
            </a:fld>
            <a:endParaRPr lang="en-US" altLang="en-US" sz="2000">
              <a:solidFill>
                <a:srgbClr val="222222"/>
              </a:solidFill>
              <a:latin typeface="Arial" panose="020B0604020202020204" pitchFamily="34" charset="0"/>
            </a:endParaRPr>
          </a:p>
        </p:txBody>
      </p:sp>
      <p:sp>
        <p:nvSpPr>
          <p:cNvPr id="40964" name="TextBox 2">
            <a:extLst>
              <a:ext uri="{FF2B5EF4-FFF2-40B4-BE49-F238E27FC236}">
                <a16:creationId xmlns:a16="http://schemas.microsoft.com/office/drawing/2014/main" id="{10C3E31E-F04E-D18A-92A4-0E34368F90D7}"/>
              </a:ext>
            </a:extLst>
          </p:cNvPr>
          <p:cNvSpPr txBox="1">
            <a:spLocks noChangeArrowheads="1"/>
          </p:cNvSpPr>
          <p:nvPr/>
        </p:nvSpPr>
        <p:spPr bwMode="auto">
          <a:xfrm>
            <a:off x="481013" y="947738"/>
            <a:ext cx="7772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solidFill>
                  <a:schemeClr val="bg1"/>
                </a:solidFill>
                <a:latin typeface="Tahoma" panose="020B0604030504040204" pitchFamily="34" charset="0"/>
                <a:cs typeface="Tahoma" panose="020B0604030504040204" pitchFamily="34" charset="0"/>
              </a:rPr>
              <a:t>The </a:t>
            </a:r>
            <a:r>
              <a:rPr lang="en-US" altLang="en-US" sz="2000" b="1">
                <a:solidFill>
                  <a:schemeClr val="bg1"/>
                </a:solidFill>
                <a:latin typeface="Tahoma" panose="020B0604030504040204" pitchFamily="34" charset="0"/>
                <a:cs typeface="Tahoma" panose="020B0604030504040204" pitchFamily="34" charset="0"/>
              </a:rPr>
              <a:t>Caesar Cipher</a:t>
            </a:r>
            <a:r>
              <a:rPr lang="en-US" altLang="en-US" sz="2000">
                <a:solidFill>
                  <a:schemeClr val="bg1"/>
                </a:solidFill>
                <a:latin typeface="Tahoma" panose="020B0604030504040204" pitchFamily="34" charset="0"/>
                <a:cs typeface="Tahoma" panose="020B0604030504040204" pitchFamily="34" charset="0"/>
              </a:rPr>
              <a:t>, used by Julius Caesar around 58 BC, is a substitution cipher that shifts letters in a message to make it unreadable if intercepted.</a:t>
            </a:r>
          </a:p>
        </p:txBody>
      </p:sp>
      <p:pic>
        <p:nvPicPr>
          <p:cNvPr id="40965" name="Picture 10" descr="A circular white circle with black text and red letters&#10;&#10;Description automatically generated">
            <a:extLst>
              <a:ext uri="{FF2B5EF4-FFF2-40B4-BE49-F238E27FC236}">
                <a16:creationId xmlns:a16="http://schemas.microsoft.com/office/drawing/2014/main" id="{F476D23A-E6A9-2B6E-7FE8-E5659BB56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14600"/>
            <a:ext cx="3114675"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1">
            <a:extLst>
              <a:ext uri="{FF2B5EF4-FFF2-40B4-BE49-F238E27FC236}">
                <a16:creationId xmlns:a16="http://schemas.microsoft.com/office/drawing/2014/main" id="{F320BF96-4110-A710-316D-B0586A324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030538"/>
            <a:ext cx="493395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1_Office Theme">
  <a:themeElements>
    <a:clrScheme name="NSCC Brand Colour Theme">
      <a:dk1>
        <a:srgbClr val="000000"/>
      </a:dk1>
      <a:lt1>
        <a:sysClr val="window" lastClr="FFFFFF"/>
      </a:lt1>
      <a:dk2>
        <a:srgbClr val="8C8985"/>
      </a:dk2>
      <a:lt2>
        <a:srgbClr val="8EBBE5"/>
      </a:lt2>
      <a:accent1>
        <a:srgbClr val="10497E"/>
      </a:accent1>
      <a:accent2>
        <a:srgbClr val="8C8985"/>
      </a:accent2>
      <a:accent3>
        <a:srgbClr val="8EBBE5"/>
      </a:accent3>
      <a:accent4>
        <a:srgbClr val="BF0D3E"/>
      </a:accent4>
      <a:accent5>
        <a:srgbClr val="CEDC00"/>
      </a:accent5>
      <a:accent6>
        <a:srgbClr val="3C1053"/>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scc" id="{F1EA4A2C-0208-4F41-BF16-F6843363835D}" vid="{418B71B0-8195-4E74-8D6C-819A3A28A91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nscc-dark blue</Template>
  <TotalTime>0</TotalTime>
  <Words>4336</Words>
  <Application>Microsoft Office PowerPoint</Application>
  <PresentationFormat>On-screen Show (4:3)</PresentationFormat>
  <Paragraphs>455</Paragraphs>
  <Slides>57</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Tahoma</vt:lpstr>
      <vt:lpstr>Times New Roman</vt:lpstr>
      <vt:lpstr>Wingdings</vt:lpstr>
      <vt:lpstr>1_Office Theme</vt:lpstr>
      <vt:lpstr>Penetration Testing</vt:lpstr>
      <vt:lpstr>Objectives</vt:lpstr>
      <vt:lpstr>Encryption and Password Cracking</vt:lpstr>
      <vt:lpstr>Encryption and Password Cracking</vt:lpstr>
      <vt:lpstr>Encryption and Password Cracking</vt:lpstr>
      <vt:lpstr>Encryption and Password Cracking</vt:lpstr>
      <vt:lpstr>Cryptography</vt:lpstr>
      <vt:lpstr>Cryptography</vt:lpstr>
      <vt:lpstr>Cryptography</vt:lpstr>
      <vt:lpstr>Cryptography</vt:lpstr>
      <vt:lpstr>Cryptography</vt:lpstr>
      <vt:lpstr>Cryptography (continued)</vt:lpstr>
      <vt:lpstr>Cryptography (continued)</vt:lpstr>
      <vt:lpstr>Cryptography (continued)</vt:lpstr>
      <vt:lpstr>Cryptography (continued)</vt:lpstr>
      <vt:lpstr>Cryptography (continued)</vt:lpstr>
      <vt:lpstr>Key Algorithms</vt:lpstr>
      <vt:lpstr>Symmetric and Asymmetric Key Encryption</vt:lpstr>
      <vt:lpstr>Symmetric and Asymmetric Key Encryption</vt:lpstr>
      <vt:lpstr>Asymmetric Key Algorithms</vt:lpstr>
      <vt:lpstr>Symmetric and Asymmetric Key Encryption</vt:lpstr>
      <vt:lpstr>Symmetric and Asymmetric Key Encryption</vt:lpstr>
      <vt:lpstr>Symmetric and Asymmetric Key Encryption</vt:lpstr>
      <vt:lpstr>Symmetric Key Encryption</vt:lpstr>
      <vt:lpstr>Symmetric Key Encryption (continued)</vt:lpstr>
      <vt:lpstr>Symmetric Key Encryption (continued)</vt:lpstr>
      <vt:lpstr>Symmetric Key Encryption (continued)</vt:lpstr>
      <vt:lpstr>Symmetric Key Encryption (continued)</vt:lpstr>
      <vt:lpstr>Cryptanalysis</vt:lpstr>
      <vt:lpstr>Symmetrical Key Ciphers (continued)</vt:lpstr>
      <vt:lpstr>Symmetrical Key Ciphers (continued)</vt:lpstr>
      <vt:lpstr>Symmetrical Key Ciphers (continued)</vt:lpstr>
      <vt:lpstr>Symmetrical Key Ciphers (continued)</vt:lpstr>
      <vt:lpstr>Symmetrical Key Ciphers (continued)</vt:lpstr>
      <vt:lpstr>Asymmetric Key Ciphers</vt:lpstr>
      <vt:lpstr>Asymmetric Key Ciphers (continued)</vt:lpstr>
      <vt:lpstr>Asymmetric Key Ciphers (continued)</vt:lpstr>
      <vt:lpstr>Cryptographic Hash Functions</vt:lpstr>
      <vt:lpstr>Cryptographic Hash Functions (continued)</vt:lpstr>
      <vt:lpstr>Attacks on Passwords</vt:lpstr>
      <vt:lpstr>Brute Force Attacks</vt:lpstr>
      <vt:lpstr>Dictionary Attacks</vt:lpstr>
      <vt:lpstr>Dictionary Attacks (continued)</vt:lpstr>
      <vt:lpstr>Dictionary Attacks (continued)</vt:lpstr>
      <vt:lpstr>Dictionary Attacks (continued)</vt:lpstr>
      <vt:lpstr>Observation</vt:lpstr>
      <vt:lpstr>Keyloggers</vt:lpstr>
      <vt:lpstr>Password File Stealing</vt:lpstr>
      <vt:lpstr>Password Crackers</vt:lpstr>
      <vt:lpstr>HashCat</vt:lpstr>
      <vt:lpstr>Brutus</vt:lpstr>
      <vt:lpstr>John the Ripper</vt:lpstr>
      <vt:lpstr>Wfuzz</vt:lpstr>
      <vt:lpstr>OphCrack</vt:lpstr>
      <vt:lpstr>L0phtcrack</vt:lpstr>
      <vt:lpstr>Summary</vt:lpstr>
      <vt:lpstr>Summary (continued)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Penetration Testing</dc:title>
  <dc:subject/>
  <dc:creator/>
  <cp:lastModifiedBy/>
  <cp:revision>842</cp:revision>
  <dcterms:created xsi:type="dcterms:W3CDTF">2002-09-27T23:29:22Z</dcterms:created>
  <dcterms:modified xsi:type="dcterms:W3CDTF">2024-02-07T13:27:36Z</dcterms:modified>
</cp:coreProperties>
</file>